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7" r:id="rId5"/>
    <p:sldId id="274" r:id="rId6"/>
    <p:sldId id="260" r:id="rId7"/>
    <p:sldId id="277" r:id="rId8"/>
    <p:sldId id="258" r:id="rId9"/>
    <p:sldId id="276" r:id="rId10"/>
    <p:sldId id="262" r:id="rId11"/>
    <p:sldId id="268" r:id="rId12"/>
    <p:sldId id="269" r:id="rId13"/>
    <p:sldId id="264" r:id="rId14"/>
    <p:sldId id="275" r:id="rId15"/>
    <p:sldId id="270" r:id="rId16"/>
    <p:sldId id="271" r:id="rId17"/>
    <p:sldId id="272" r:id="rId18"/>
    <p:sldId id="273" r:id="rId19"/>
    <p:sldId id="265" r:id="rId20"/>
    <p:sldId id="266" r:id="rId21"/>
    <p:sldId id="278" r:id="rId22"/>
    <p:sldId id="284" r:id="rId23"/>
    <p:sldId id="285" r:id="rId24"/>
    <p:sldId id="280" r:id="rId25"/>
    <p:sldId id="282" r:id="rId26"/>
    <p:sldId id="279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Lotte:Downloads:SurveyOverview_24_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Lotte:Downloads:SurveyOverview_24_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Overview!$B$6</c:f>
              <c:strCache>
                <c:ptCount val="1"/>
                <c:pt idx="0">
                  <c:v>Babati</c:v>
                </c:pt>
              </c:strCache>
            </c:strRef>
          </c:tx>
          <c:marker>
            <c:symbol val="none"/>
          </c:marker>
          <c:xVal>
            <c:numRef>
              <c:f>Overview!$A$7:$A$21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xVal>
          <c:yVal>
            <c:numRef>
              <c:f>Overview!$B$7:$B$21</c:f>
              <c:numCache>
                <c:formatCode>0%</c:formatCode>
                <c:ptCount val="15"/>
                <c:pt idx="0">
                  <c:v>0</c:v>
                </c:pt>
                <c:pt idx="1">
                  <c:v>1.0416666666666703E-2</c:v>
                </c:pt>
                <c:pt idx="2">
                  <c:v>9.3750000000000028E-2</c:v>
                </c:pt>
                <c:pt idx="3">
                  <c:v>7.2916666666666699E-2</c:v>
                </c:pt>
                <c:pt idx="4">
                  <c:v>8.3333333333333315E-2</c:v>
                </c:pt>
                <c:pt idx="5">
                  <c:v>0.18750000000000003</c:v>
                </c:pt>
                <c:pt idx="6">
                  <c:v>0.15625000000000003</c:v>
                </c:pt>
                <c:pt idx="7">
                  <c:v>0.11458333333333301</c:v>
                </c:pt>
                <c:pt idx="8">
                  <c:v>0.125</c:v>
                </c:pt>
                <c:pt idx="9">
                  <c:v>7.2916666666666699E-2</c:v>
                </c:pt>
                <c:pt idx="10">
                  <c:v>5.2083333333333308E-2</c:v>
                </c:pt>
                <c:pt idx="11">
                  <c:v>0</c:v>
                </c:pt>
                <c:pt idx="12">
                  <c:v>1.0416666666666703E-2</c:v>
                </c:pt>
                <c:pt idx="13">
                  <c:v>2.0833333333333301E-2</c:v>
                </c:pt>
                <c:pt idx="14">
                  <c:v>0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Overview!$C$6</c:f>
              <c:strCache>
                <c:ptCount val="1"/>
                <c:pt idx="0">
                  <c:v>Kongwa</c:v>
                </c:pt>
              </c:strCache>
            </c:strRef>
          </c:tx>
          <c:marker>
            <c:symbol val="none"/>
          </c:marker>
          <c:xVal>
            <c:numRef>
              <c:f>Overview!$A$7:$A$21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xVal>
          <c:yVal>
            <c:numRef>
              <c:f>Overview!$C$7:$C$21</c:f>
              <c:numCache>
                <c:formatCode>0%</c:formatCode>
                <c:ptCount val="15"/>
                <c:pt idx="0">
                  <c:v>1.2500000000000002E-2</c:v>
                </c:pt>
                <c:pt idx="1">
                  <c:v>2.5000000000000005E-2</c:v>
                </c:pt>
                <c:pt idx="2">
                  <c:v>6.2500000000000014E-2</c:v>
                </c:pt>
                <c:pt idx="3">
                  <c:v>5.000000000000001E-2</c:v>
                </c:pt>
                <c:pt idx="4">
                  <c:v>0.16250000000000003</c:v>
                </c:pt>
                <c:pt idx="5">
                  <c:v>0.125</c:v>
                </c:pt>
                <c:pt idx="6">
                  <c:v>0.16250000000000003</c:v>
                </c:pt>
                <c:pt idx="7">
                  <c:v>0.15000000000000002</c:v>
                </c:pt>
                <c:pt idx="8">
                  <c:v>0.11250000000000002</c:v>
                </c:pt>
                <c:pt idx="9">
                  <c:v>3.7500000000000006E-2</c:v>
                </c:pt>
                <c:pt idx="10">
                  <c:v>1.2500000000000002E-2</c:v>
                </c:pt>
                <c:pt idx="11">
                  <c:v>1.2500000000000002E-2</c:v>
                </c:pt>
                <c:pt idx="12">
                  <c:v>1.2500000000000002E-2</c:v>
                </c:pt>
                <c:pt idx="13">
                  <c:v>6.2500000000000014E-2</c:v>
                </c:pt>
                <c:pt idx="14">
                  <c:v>0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Overview!$D$6</c:f>
              <c:strCache>
                <c:ptCount val="1"/>
                <c:pt idx="0">
                  <c:v>Dedza</c:v>
                </c:pt>
              </c:strCache>
            </c:strRef>
          </c:tx>
          <c:marker>
            <c:symbol val="none"/>
          </c:marker>
          <c:xVal>
            <c:numRef>
              <c:f>Overview!$A$7:$A$21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xVal>
          <c:yVal>
            <c:numRef>
              <c:f>Overview!$D$7:$D$21</c:f>
              <c:numCache>
                <c:formatCode>0%</c:formatCode>
                <c:ptCount val="15"/>
                <c:pt idx="0">
                  <c:v>0</c:v>
                </c:pt>
                <c:pt idx="1">
                  <c:v>5.000000000000001E-2</c:v>
                </c:pt>
                <c:pt idx="2">
                  <c:v>0.2</c:v>
                </c:pt>
                <c:pt idx="3">
                  <c:v>0.30000000000000004</c:v>
                </c:pt>
                <c:pt idx="4">
                  <c:v>0.15000000000000002</c:v>
                </c:pt>
                <c:pt idx="5">
                  <c:v>0.15000000000000002</c:v>
                </c:pt>
                <c:pt idx="6">
                  <c:v>7.5000000000000011E-2</c:v>
                </c:pt>
                <c:pt idx="7">
                  <c:v>7.5000000000000011E-2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Overview!$E$6</c:f>
              <c:strCache>
                <c:ptCount val="1"/>
                <c:pt idx="0">
                  <c:v>Ntcheu</c:v>
                </c:pt>
              </c:strCache>
            </c:strRef>
          </c:tx>
          <c:marker>
            <c:symbol val="none"/>
          </c:marker>
          <c:xVal>
            <c:numRef>
              <c:f>Overview!$A$7:$A$21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xVal>
          <c:yVal>
            <c:numRef>
              <c:f>Overview!$E$7:$E$21</c:f>
              <c:numCache>
                <c:formatCode>0%</c:formatCode>
                <c:ptCount val="15"/>
                <c:pt idx="0">
                  <c:v>0</c:v>
                </c:pt>
                <c:pt idx="1">
                  <c:v>0.10256410256410302</c:v>
                </c:pt>
                <c:pt idx="2">
                  <c:v>0.10256410256410302</c:v>
                </c:pt>
                <c:pt idx="3">
                  <c:v>0.23076923076923106</c:v>
                </c:pt>
                <c:pt idx="4">
                  <c:v>0.256410256410256</c:v>
                </c:pt>
                <c:pt idx="5">
                  <c:v>0.15384615384615405</c:v>
                </c:pt>
                <c:pt idx="6">
                  <c:v>0.10256410256410302</c:v>
                </c:pt>
                <c:pt idx="7">
                  <c:v>5.1282051282051308E-2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5579008"/>
        <c:axId val="185580544"/>
      </c:scatterChart>
      <c:valAx>
        <c:axId val="185579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5580544"/>
        <c:crosses val="autoZero"/>
        <c:crossBetween val="midCat"/>
      </c:valAx>
      <c:valAx>
        <c:axId val="185580544"/>
        <c:scaling>
          <c:orientation val="minMax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crossAx val="185579008"/>
        <c:crosses val="autoZero"/>
        <c:crossBetween val="midCat"/>
      </c:valAx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Overview!$B$6</c:f>
              <c:strCache>
                <c:ptCount val="1"/>
                <c:pt idx="0">
                  <c:v>Babati</c:v>
                </c:pt>
              </c:strCache>
            </c:strRef>
          </c:tx>
          <c:marker>
            <c:symbol val="none"/>
          </c:marker>
          <c:xVal>
            <c:numRef>
              <c:f>Overview!$A$32:$A$47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15</c:v>
                </c:pt>
                <c:pt idx="11">
                  <c:v>20</c:v>
                </c:pt>
                <c:pt idx="12">
                  <c:v>25</c:v>
                </c:pt>
                <c:pt idx="13">
                  <c:v>30</c:v>
                </c:pt>
                <c:pt idx="14">
                  <c:v>40</c:v>
                </c:pt>
                <c:pt idx="15">
                  <c:v>50</c:v>
                </c:pt>
              </c:numCache>
            </c:numRef>
          </c:xVal>
          <c:yVal>
            <c:numRef>
              <c:f>Overview!$B$32:$B$47</c:f>
              <c:numCache>
                <c:formatCode>0%</c:formatCode>
                <c:ptCount val="16"/>
                <c:pt idx="0">
                  <c:v>5.2083333333333301E-2</c:v>
                </c:pt>
                <c:pt idx="1">
                  <c:v>0.18750000000000003</c:v>
                </c:pt>
                <c:pt idx="2">
                  <c:v>0.21875000000000003</c:v>
                </c:pt>
                <c:pt idx="3">
                  <c:v>0.14583333333333304</c:v>
                </c:pt>
                <c:pt idx="4">
                  <c:v>8.3333333333333315E-2</c:v>
                </c:pt>
                <c:pt idx="5">
                  <c:v>8.3333333333333315E-2</c:v>
                </c:pt>
                <c:pt idx="6">
                  <c:v>5.2083333333333301E-2</c:v>
                </c:pt>
                <c:pt idx="7">
                  <c:v>3.125E-2</c:v>
                </c:pt>
                <c:pt idx="8">
                  <c:v>0</c:v>
                </c:pt>
                <c:pt idx="9">
                  <c:v>4.1666666666666713E-2</c:v>
                </c:pt>
                <c:pt idx="10">
                  <c:v>3.125E-2</c:v>
                </c:pt>
                <c:pt idx="11">
                  <c:v>3.125E-2</c:v>
                </c:pt>
                <c:pt idx="12">
                  <c:v>0</c:v>
                </c:pt>
                <c:pt idx="13">
                  <c:v>2.0833333333333301E-2</c:v>
                </c:pt>
                <c:pt idx="14">
                  <c:v>2.0833333333333301E-2</c:v>
                </c:pt>
                <c:pt idx="15">
                  <c:v>0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Overview!$C$6</c:f>
              <c:strCache>
                <c:ptCount val="1"/>
                <c:pt idx="0">
                  <c:v>Kongwa</c:v>
                </c:pt>
              </c:strCache>
            </c:strRef>
          </c:tx>
          <c:marker>
            <c:symbol val="none"/>
          </c:marker>
          <c:xVal>
            <c:numRef>
              <c:f>Overview!$A$32:$A$47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15</c:v>
                </c:pt>
                <c:pt idx="11">
                  <c:v>20</c:v>
                </c:pt>
                <c:pt idx="12">
                  <c:v>25</c:v>
                </c:pt>
                <c:pt idx="13">
                  <c:v>30</c:v>
                </c:pt>
                <c:pt idx="14">
                  <c:v>40</c:v>
                </c:pt>
                <c:pt idx="15">
                  <c:v>50</c:v>
                </c:pt>
              </c:numCache>
            </c:numRef>
          </c:xVal>
          <c:yVal>
            <c:numRef>
              <c:f>Overview!$C$32:$C$47</c:f>
              <c:numCache>
                <c:formatCode>0%</c:formatCode>
                <c:ptCount val="16"/>
                <c:pt idx="0">
                  <c:v>0</c:v>
                </c:pt>
                <c:pt idx="1">
                  <c:v>1.3333333333333303E-2</c:v>
                </c:pt>
                <c:pt idx="2">
                  <c:v>4.0000000000000008E-2</c:v>
                </c:pt>
                <c:pt idx="3">
                  <c:v>4.0000000000000008E-2</c:v>
                </c:pt>
                <c:pt idx="4">
                  <c:v>9.333333333333331E-2</c:v>
                </c:pt>
                <c:pt idx="5">
                  <c:v>5.3333333333333309E-2</c:v>
                </c:pt>
                <c:pt idx="6">
                  <c:v>9.333333333333331E-2</c:v>
                </c:pt>
                <c:pt idx="7">
                  <c:v>4.0000000000000008E-2</c:v>
                </c:pt>
                <c:pt idx="8">
                  <c:v>1.3333333333333303E-2</c:v>
                </c:pt>
                <c:pt idx="9">
                  <c:v>6.6666666666666707E-2</c:v>
                </c:pt>
                <c:pt idx="10">
                  <c:v>0.17333333333333303</c:v>
                </c:pt>
                <c:pt idx="11">
                  <c:v>0.25333333333333297</c:v>
                </c:pt>
                <c:pt idx="12">
                  <c:v>1.3333333333333303E-2</c:v>
                </c:pt>
                <c:pt idx="13">
                  <c:v>5.3333333333333309E-2</c:v>
                </c:pt>
                <c:pt idx="14">
                  <c:v>5.3333333333333309E-2</c:v>
                </c:pt>
                <c:pt idx="15">
                  <c:v>0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Overview!$D$6</c:f>
              <c:strCache>
                <c:ptCount val="1"/>
                <c:pt idx="0">
                  <c:v>Dedza</c:v>
                </c:pt>
              </c:strCache>
            </c:strRef>
          </c:tx>
          <c:marker>
            <c:symbol val="none"/>
          </c:marker>
          <c:xVal>
            <c:numRef>
              <c:f>Overview!$A$32:$A$47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15</c:v>
                </c:pt>
                <c:pt idx="11">
                  <c:v>20</c:v>
                </c:pt>
                <c:pt idx="12">
                  <c:v>25</c:v>
                </c:pt>
                <c:pt idx="13">
                  <c:v>30</c:v>
                </c:pt>
                <c:pt idx="14">
                  <c:v>40</c:v>
                </c:pt>
                <c:pt idx="15">
                  <c:v>50</c:v>
                </c:pt>
              </c:numCache>
            </c:numRef>
          </c:xVal>
          <c:yVal>
            <c:numRef>
              <c:f>Overview!$D$32:$D$47</c:f>
              <c:numCache>
                <c:formatCode>0%</c:formatCode>
                <c:ptCount val="16"/>
                <c:pt idx="0">
                  <c:v>0.22500000000000001</c:v>
                </c:pt>
                <c:pt idx="1">
                  <c:v>0.35000000000000003</c:v>
                </c:pt>
                <c:pt idx="2">
                  <c:v>0.2</c:v>
                </c:pt>
                <c:pt idx="3">
                  <c:v>0.1</c:v>
                </c:pt>
                <c:pt idx="4">
                  <c:v>0.05</c:v>
                </c:pt>
                <c:pt idx="5">
                  <c:v>2.5000000000000005E-2</c:v>
                </c:pt>
                <c:pt idx="6">
                  <c:v>0</c:v>
                </c:pt>
                <c:pt idx="7">
                  <c:v>2.5000000000000005E-2</c:v>
                </c:pt>
                <c:pt idx="8">
                  <c:v>2.5000000000000005E-2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Overview!$E$6</c:f>
              <c:strCache>
                <c:ptCount val="1"/>
                <c:pt idx="0">
                  <c:v>Ntcheu</c:v>
                </c:pt>
              </c:strCache>
            </c:strRef>
          </c:tx>
          <c:marker>
            <c:symbol val="none"/>
          </c:marker>
          <c:xVal>
            <c:numRef>
              <c:f>Overview!$A$32:$A$47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15</c:v>
                </c:pt>
                <c:pt idx="11">
                  <c:v>20</c:v>
                </c:pt>
                <c:pt idx="12">
                  <c:v>25</c:v>
                </c:pt>
                <c:pt idx="13">
                  <c:v>30</c:v>
                </c:pt>
                <c:pt idx="14">
                  <c:v>40</c:v>
                </c:pt>
                <c:pt idx="15">
                  <c:v>50</c:v>
                </c:pt>
              </c:numCache>
            </c:numRef>
          </c:xVal>
          <c:yVal>
            <c:numRef>
              <c:f>Overview!$E$32:$E$47</c:f>
              <c:numCache>
                <c:formatCode>0%</c:formatCode>
                <c:ptCount val="16"/>
                <c:pt idx="0">
                  <c:v>0.10256410256410302</c:v>
                </c:pt>
                <c:pt idx="1">
                  <c:v>0.41025641025641002</c:v>
                </c:pt>
                <c:pt idx="2">
                  <c:v>0.256410256410256</c:v>
                </c:pt>
                <c:pt idx="3">
                  <c:v>0.10256410256410302</c:v>
                </c:pt>
                <c:pt idx="4">
                  <c:v>5.1282051282051301E-2</c:v>
                </c:pt>
                <c:pt idx="5">
                  <c:v>2.5641025641025605E-2</c:v>
                </c:pt>
                <c:pt idx="6">
                  <c:v>2.5641025641025605E-2</c:v>
                </c:pt>
                <c:pt idx="7">
                  <c:v>2.5641025641025605E-2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5808768"/>
        <c:axId val="185810304"/>
      </c:scatterChart>
      <c:valAx>
        <c:axId val="185808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5810304"/>
        <c:crosses val="autoZero"/>
        <c:crossBetween val="midCat"/>
      </c:valAx>
      <c:valAx>
        <c:axId val="185810304"/>
        <c:scaling>
          <c:orientation val="minMax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crossAx val="185808768"/>
        <c:crosses val="autoZero"/>
        <c:crossBetween val="midCat"/>
      </c:valAx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374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343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77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812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625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60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5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11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57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13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810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588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5C5DC-6C84-9441-9DFF-556BF6D797DF}" type="datetimeFigureOut">
              <a:rPr lang="en-US" smtClean="0"/>
              <a:pPr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07653-626F-6D48-9AA7-82579999DC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732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38225"/>
            <a:ext cx="7772400" cy="1470025"/>
          </a:xfrm>
        </p:spPr>
        <p:txBody>
          <a:bodyPr/>
          <a:lstStyle/>
          <a:p>
            <a:r>
              <a:rPr lang="en-US" dirty="0" smtClean="0"/>
              <a:t>Farming systems analysis</a:t>
            </a:r>
            <a:br>
              <a:rPr lang="en-US" dirty="0" smtClean="0"/>
            </a:br>
            <a:r>
              <a:rPr lang="en-US" dirty="0" smtClean="0"/>
              <a:t>in Africa RISING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8297" y="3245958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Bernard </a:t>
            </a:r>
            <a:r>
              <a:rPr lang="en-US" dirty="0" err="1" smtClean="0"/>
              <a:t>Vanlauwe</a:t>
            </a:r>
            <a:r>
              <a:rPr lang="en-US" dirty="0" smtClean="0"/>
              <a:t> - IITA</a:t>
            </a:r>
            <a:endParaRPr lang="en-US" dirty="0"/>
          </a:p>
          <a:p>
            <a:r>
              <a:rPr lang="en-US" dirty="0" err="1" smtClean="0"/>
              <a:t>Jeroen</a:t>
            </a:r>
            <a:r>
              <a:rPr lang="en-US" dirty="0" smtClean="0"/>
              <a:t> Groot - WUR</a:t>
            </a:r>
          </a:p>
          <a:p>
            <a:r>
              <a:rPr lang="en-US" dirty="0"/>
              <a:t>Carl </a:t>
            </a:r>
            <a:r>
              <a:rPr lang="en-US" dirty="0" err="1" smtClean="0"/>
              <a:t>Timler</a:t>
            </a:r>
            <a:r>
              <a:rPr lang="en-US" dirty="0" smtClean="0"/>
              <a:t> - WUR</a:t>
            </a:r>
            <a:endParaRPr lang="en-US" dirty="0"/>
          </a:p>
          <a:p>
            <a:r>
              <a:rPr lang="en-US" dirty="0" smtClean="0"/>
              <a:t>			</a:t>
            </a:r>
            <a:r>
              <a:rPr lang="en-US" dirty="0" err="1" smtClean="0"/>
              <a:t>Lotte</a:t>
            </a:r>
            <a:r>
              <a:rPr lang="en-US" dirty="0" smtClean="0"/>
              <a:t> </a:t>
            </a:r>
            <a:r>
              <a:rPr lang="en-US" dirty="0" err="1" smtClean="0"/>
              <a:t>Klapwijk</a:t>
            </a:r>
            <a:r>
              <a:rPr lang="en-US" dirty="0" smtClean="0"/>
              <a:t> – IITA/WUR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71737" y="5642507"/>
            <a:ext cx="1921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28 May 2013</a:t>
            </a:r>
          </a:p>
          <a:p>
            <a:r>
              <a:rPr lang="en-GB" dirty="0" smtClean="0"/>
              <a:t>Lilongwe, Malawi</a:t>
            </a:r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38" y="6123790"/>
            <a:ext cx="2515870" cy="408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IITA_small-sienna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5935" y="5812245"/>
            <a:ext cx="1536065" cy="766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2615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Exploration of innovations, tradeoffs</a:t>
            </a:r>
            <a:endParaRPr lang="en-US" dirty="0"/>
          </a:p>
        </p:txBody>
      </p:sp>
      <p:pic>
        <p:nvPicPr>
          <p:cNvPr id="4" name="Picture 8" descr="prototyp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4472" y="1714111"/>
            <a:ext cx="1149350" cy="10477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9" descr="prototype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5172" y="2657086"/>
            <a:ext cx="1149350" cy="10477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10" descr="prototype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6797" y="4200136"/>
            <a:ext cx="1141413" cy="10477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2403447" y="3369874"/>
            <a:ext cx="144463" cy="1222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2260572" y="4017574"/>
            <a:ext cx="144463" cy="1222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2547910" y="3103174"/>
            <a:ext cx="144462" cy="122237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3771872" y="3801674"/>
            <a:ext cx="144463" cy="1222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2836835" y="3946136"/>
            <a:ext cx="144462" cy="1222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2692372" y="4738299"/>
            <a:ext cx="144463" cy="1222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13" name="Oval 18"/>
          <p:cNvSpPr>
            <a:spLocks noChangeArrowheads="1"/>
          </p:cNvSpPr>
          <p:nvPr/>
        </p:nvSpPr>
        <p:spPr bwMode="auto">
          <a:xfrm>
            <a:off x="3340072" y="4233474"/>
            <a:ext cx="144463" cy="1222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4384647" y="3946136"/>
            <a:ext cx="144463" cy="122238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3411510" y="4809736"/>
            <a:ext cx="144462" cy="1222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4779935" y="4666861"/>
            <a:ext cx="144462" cy="1222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4276697" y="5025636"/>
            <a:ext cx="144463" cy="1222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18" name="Oval 23"/>
          <p:cNvSpPr>
            <a:spLocks noChangeArrowheads="1"/>
          </p:cNvSpPr>
          <p:nvPr/>
        </p:nvSpPr>
        <p:spPr bwMode="auto">
          <a:xfrm>
            <a:off x="5681635" y="5170099"/>
            <a:ext cx="144462" cy="122237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19" name="Oval 24"/>
          <p:cNvSpPr>
            <a:spLocks noChangeArrowheads="1"/>
          </p:cNvSpPr>
          <p:nvPr/>
        </p:nvSpPr>
        <p:spPr bwMode="auto">
          <a:xfrm>
            <a:off x="3675035" y="5206611"/>
            <a:ext cx="144462" cy="1222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20" name="Oval 25"/>
          <p:cNvSpPr>
            <a:spLocks noChangeArrowheads="1"/>
          </p:cNvSpPr>
          <p:nvPr/>
        </p:nvSpPr>
        <p:spPr bwMode="auto">
          <a:xfrm>
            <a:off x="5284760" y="5459024"/>
            <a:ext cx="144462" cy="1222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21" name="Oval 26"/>
          <p:cNvSpPr>
            <a:spLocks noChangeArrowheads="1"/>
          </p:cNvSpPr>
          <p:nvPr/>
        </p:nvSpPr>
        <p:spPr bwMode="auto">
          <a:xfrm>
            <a:off x="4060797" y="4450961"/>
            <a:ext cx="144463" cy="1222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457201" y="2190361"/>
            <a:ext cx="1396972" cy="61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55000"/>
              </a:lnSpc>
              <a:spcBef>
                <a:spcPct val="50000"/>
              </a:spcBef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Natural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algn="r">
              <a:lnSpc>
                <a:spcPct val="55000"/>
              </a:lnSpc>
              <a:spcBef>
                <a:spcPct val="50000"/>
              </a:spcBef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resources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 Box 28"/>
          <p:cNvSpPr txBox="1">
            <a:spLocks noChangeArrowheads="1"/>
          </p:cNvSpPr>
          <p:nvPr/>
        </p:nvSpPr>
        <p:spPr bwMode="auto">
          <a:xfrm>
            <a:off x="4529110" y="5895586"/>
            <a:ext cx="18482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Gross margin</a:t>
            </a:r>
          </a:p>
        </p:txBody>
      </p:sp>
      <p:sp>
        <p:nvSpPr>
          <p:cNvPr id="24" name="Line 29"/>
          <p:cNvSpPr>
            <a:spLocks noChangeShapeType="1"/>
          </p:cNvSpPr>
          <p:nvPr/>
        </p:nvSpPr>
        <p:spPr bwMode="auto">
          <a:xfrm flipV="1">
            <a:off x="3736947" y="6106724"/>
            <a:ext cx="71913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endParaRPr lang="en-GB"/>
          </a:p>
        </p:txBody>
      </p:sp>
      <p:sp>
        <p:nvSpPr>
          <p:cNvPr id="25" name="Line 30"/>
          <p:cNvSpPr>
            <a:spLocks noChangeShapeType="1"/>
          </p:cNvSpPr>
          <p:nvPr/>
        </p:nvSpPr>
        <p:spPr bwMode="auto">
          <a:xfrm flipV="1">
            <a:off x="1576360" y="2893624"/>
            <a:ext cx="0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endParaRPr lang="en-GB"/>
          </a:p>
        </p:txBody>
      </p:sp>
      <p:sp>
        <p:nvSpPr>
          <p:cNvPr id="26" name="Oval 31"/>
          <p:cNvSpPr>
            <a:spLocks noChangeArrowheads="1"/>
          </p:cNvSpPr>
          <p:nvPr/>
        </p:nvSpPr>
        <p:spPr bwMode="auto">
          <a:xfrm>
            <a:off x="3594072" y="3463536"/>
            <a:ext cx="144463" cy="122238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27" name="Oval 32"/>
          <p:cNvSpPr>
            <a:spLocks noChangeArrowheads="1"/>
          </p:cNvSpPr>
          <p:nvPr/>
        </p:nvSpPr>
        <p:spPr bwMode="auto">
          <a:xfrm>
            <a:off x="5176810" y="4377936"/>
            <a:ext cx="144462" cy="122238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GB"/>
          </a:p>
        </p:txBody>
      </p:sp>
      <p:sp>
        <p:nvSpPr>
          <p:cNvPr id="28" name="Line 34"/>
          <p:cNvSpPr>
            <a:spLocks noChangeShapeType="1"/>
          </p:cNvSpPr>
          <p:nvPr/>
        </p:nvSpPr>
        <p:spPr bwMode="auto">
          <a:xfrm>
            <a:off x="2009747" y="2866636"/>
            <a:ext cx="1692275" cy="549275"/>
          </a:xfrm>
          <a:prstGeom prst="line">
            <a:avLst/>
          </a:prstGeom>
          <a:noFill/>
          <a:ln w="38100">
            <a:solidFill>
              <a:srgbClr val="C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endParaRPr lang="en-GB"/>
          </a:p>
        </p:txBody>
      </p:sp>
      <p:sp>
        <p:nvSpPr>
          <p:cNvPr id="29" name="Line 35"/>
          <p:cNvSpPr>
            <a:spLocks noChangeShapeType="1"/>
          </p:cNvSpPr>
          <p:nvPr/>
        </p:nvSpPr>
        <p:spPr bwMode="auto">
          <a:xfrm>
            <a:off x="3702022" y="3415911"/>
            <a:ext cx="1655763" cy="936625"/>
          </a:xfrm>
          <a:prstGeom prst="line">
            <a:avLst/>
          </a:prstGeom>
          <a:noFill/>
          <a:ln w="38100">
            <a:solidFill>
              <a:srgbClr val="C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endParaRPr lang="en-GB"/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>
            <a:off x="5357785" y="4352536"/>
            <a:ext cx="836612" cy="1393825"/>
          </a:xfrm>
          <a:prstGeom prst="line">
            <a:avLst/>
          </a:prstGeom>
          <a:noFill/>
          <a:ln w="38100">
            <a:solidFill>
              <a:srgbClr val="C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endParaRPr lang="en-GB"/>
          </a:p>
        </p:txBody>
      </p:sp>
      <p:sp>
        <p:nvSpPr>
          <p:cNvPr id="31" name="Line 42"/>
          <p:cNvSpPr>
            <a:spLocks noChangeShapeType="1"/>
          </p:cNvSpPr>
          <p:nvPr/>
        </p:nvSpPr>
        <p:spPr bwMode="auto">
          <a:xfrm>
            <a:off x="2024035" y="2176074"/>
            <a:ext cx="0" cy="3584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en-GB"/>
          </a:p>
        </p:txBody>
      </p:sp>
      <p:sp>
        <p:nvSpPr>
          <p:cNvPr id="32" name="Line 43"/>
          <p:cNvSpPr>
            <a:spLocks noChangeShapeType="1"/>
          </p:cNvSpPr>
          <p:nvPr/>
        </p:nvSpPr>
        <p:spPr bwMode="auto">
          <a:xfrm>
            <a:off x="2009747" y="5746336"/>
            <a:ext cx="44640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endParaRPr lang="en-GB"/>
          </a:p>
        </p:txBody>
      </p:sp>
      <p:sp>
        <p:nvSpPr>
          <p:cNvPr id="33" name="Rectangle 32"/>
          <p:cNvSpPr/>
          <p:nvPr/>
        </p:nvSpPr>
        <p:spPr bwMode="auto">
          <a:xfrm>
            <a:off x="6049225" y="1722018"/>
            <a:ext cx="1512888" cy="93668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178850" y="1803608"/>
            <a:ext cx="166481" cy="9001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178850" y="1938623"/>
            <a:ext cx="166481" cy="90010"/>
          </a:xfrm>
          <a:prstGeom prst="rect">
            <a:avLst/>
          </a:prstGeom>
          <a:solidFill>
            <a:srgbClr val="09E9A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178850" y="2073638"/>
            <a:ext cx="166481" cy="90010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6178850" y="2208653"/>
            <a:ext cx="166481" cy="9001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6178850" y="2343668"/>
            <a:ext cx="166481" cy="90010"/>
          </a:xfrm>
          <a:prstGeom prst="rect">
            <a:avLst/>
          </a:prstGeom>
          <a:solidFill>
            <a:srgbClr val="D7D2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6178850" y="2478683"/>
            <a:ext cx="166481" cy="90010"/>
          </a:xfrm>
          <a:prstGeom prst="rect">
            <a:avLst/>
          </a:prstGeom>
          <a:solidFill>
            <a:srgbClr val="008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01915" y="1713598"/>
            <a:ext cx="6527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Housing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01915" y="1848613"/>
            <a:ext cx="12827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Intensive grassland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01915" y="1992048"/>
            <a:ext cx="13260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Extensive grassland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01915" y="2127063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Maize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301915" y="2262078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Wheat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01915" y="2388673"/>
            <a:ext cx="7585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Woodland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H="1">
            <a:off x="2690785" y="2417374"/>
            <a:ext cx="449262" cy="630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endParaRPr lang="en-GB"/>
          </a:p>
        </p:txBody>
      </p:sp>
      <p:sp>
        <p:nvSpPr>
          <p:cNvPr id="47" name="Line 6"/>
          <p:cNvSpPr>
            <a:spLocks noChangeShapeType="1"/>
          </p:cNvSpPr>
          <p:nvPr/>
        </p:nvSpPr>
        <p:spPr bwMode="auto">
          <a:xfrm flipH="1">
            <a:off x="4546572" y="3350824"/>
            <a:ext cx="398463" cy="5064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endParaRPr lang="en-GB"/>
          </a:p>
        </p:txBody>
      </p:sp>
      <p:sp>
        <p:nvSpPr>
          <p:cNvPr id="48" name="Line 5"/>
          <p:cNvSpPr>
            <a:spLocks noChangeShapeType="1"/>
          </p:cNvSpPr>
          <p:nvPr/>
        </p:nvSpPr>
        <p:spPr bwMode="auto">
          <a:xfrm flipH="1">
            <a:off x="5876897" y="4860536"/>
            <a:ext cx="619125" cy="2825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28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Farm DESIGN</a:t>
            </a:r>
            <a:endParaRPr lang="en-US" dirty="0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1363" y="1188249"/>
            <a:ext cx="3309937" cy="235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07763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0250" y="3704622"/>
            <a:ext cx="3309937" cy="2359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07763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9188" y="1213649"/>
            <a:ext cx="3308533" cy="235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07763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9189" y="3729587"/>
            <a:ext cx="3287478" cy="234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07763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436563" y="1735138"/>
            <a:ext cx="1403350" cy="503237"/>
          </a:xfrm>
          <a:prstGeom prst="ellipse">
            <a:avLst/>
          </a:prstGeom>
          <a:solidFill>
            <a:srgbClr val="6666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2000" dirty="0">
                <a:latin typeface="Arial" charset="0"/>
              </a:rPr>
              <a:t>Describe</a:t>
            </a:r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436563" y="2527300"/>
            <a:ext cx="1403350" cy="503238"/>
          </a:xfrm>
          <a:prstGeom prst="ellipse">
            <a:avLst/>
          </a:prstGeom>
          <a:solidFill>
            <a:srgbClr val="6666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2000" dirty="0">
                <a:latin typeface="Arial" charset="0"/>
              </a:rPr>
              <a:t>Design</a:t>
            </a: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400050" y="4324350"/>
            <a:ext cx="1403350" cy="503238"/>
          </a:xfrm>
          <a:prstGeom prst="ellipse">
            <a:avLst/>
          </a:prstGeom>
          <a:solidFill>
            <a:srgbClr val="6666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2000">
                <a:latin typeface="Arial" charset="0"/>
              </a:rPr>
              <a:t>Explore</a:t>
            </a: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7575550" y="2068513"/>
            <a:ext cx="1403350" cy="503237"/>
          </a:xfrm>
          <a:prstGeom prst="ellipse">
            <a:avLst/>
          </a:prstGeom>
          <a:solidFill>
            <a:srgbClr val="6666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2000">
                <a:latin typeface="Arial" charset="0"/>
              </a:rPr>
              <a:t>Explain</a:t>
            </a: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7600950" y="4370388"/>
            <a:ext cx="1403350" cy="503237"/>
          </a:xfrm>
          <a:prstGeom prst="ellipse">
            <a:avLst/>
          </a:prstGeom>
          <a:solidFill>
            <a:srgbClr val="666699">
              <a:alpha val="7097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2000">
                <a:latin typeface="Arial" charset="0"/>
              </a:rPr>
              <a:t>Validate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92549" y="6337100"/>
            <a:ext cx="2979761" cy="311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050" i="1" dirty="0" smtClean="0">
                <a:latin typeface="Verdana" pitchFamily="34" charset="0"/>
              </a:rPr>
              <a:t>Groot et al., 2012. Agricultural Systems.</a:t>
            </a:r>
          </a:p>
        </p:txBody>
      </p:sp>
    </p:spTree>
    <p:extLst>
      <p:ext uri="{BB962C8B-B14F-4D97-AF65-F5344CB8AC3E}">
        <p14:creationId xmlns:p14="http://schemas.microsoft.com/office/powerpoint/2010/main" val="13155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9645" y="173628"/>
            <a:ext cx="6642158" cy="6138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107763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2549" y="6337100"/>
            <a:ext cx="2979761" cy="311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050" i="1" dirty="0" smtClean="0">
                <a:latin typeface="Verdana" pitchFamily="34" charset="0"/>
              </a:rPr>
              <a:t>Groot et al., 2012. Agricultural Systems.</a:t>
            </a:r>
          </a:p>
        </p:txBody>
      </p:sp>
    </p:spTree>
    <p:extLst>
      <p:ext uri="{BB962C8B-B14F-4D97-AF65-F5344CB8AC3E}">
        <p14:creationId xmlns:p14="http://schemas.microsoft.com/office/powerpoint/2010/main" val="404882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selection, sample size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1274"/>
            <a:ext cx="8229600" cy="518220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Tanzania, Malawi</a:t>
            </a:r>
          </a:p>
          <a:p>
            <a:pPr lvl="1"/>
            <a:r>
              <a:rPr lang="en-US" dirty="0" smtClean="0"/>
              <a:t>Next growing season: Nov. 2013</a:t>
            </a:r>
          </a:p>
          <a:p>
            <a:pPr lvl="1"/>
            <a:r>
              <a:rPr lang="en-US" dirty="0" smtClean="0"/>
              <a:t>Results by: Sep. 2013</a:t>
            </a:r>
          </a:p>
          <a:p>
            <a:r>
              <a:rPr lang="en-US" dirty="0" smtClean="0"/>
              <a:t>Ghana, Mali</a:t>
            </a:r>
          </a:p>
          <a:p>
            <a:pPr lvl="1"/>
            <a:r>
              <a:rPr lang="en-US" dirty="0" smtClean="0"/>
              <a:t>Next growing season: Apr./May 2014</a:t>
            </a:r>
          </a:p>
          <a:p>
            <a:pPr lvl="1"/>
            <a:r>
              <a:rPr lang="en-US" dirty="0" smtClean="0"/>
              <a:t>Results by: Dec. 2013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Samples (dependent on capacity)</a:t>
            </a:r>
          </a:p>
          <a:p>
            <a:pPr lvl="1"/>
            <a:r>
              <a:rPr lang="en-US" dirty="0" smtClean="0"/>
              <a:t>Rapid characterization 50-100</a:t>
            </a:r>
          </a:p>
          <a:p>
            <a:pPr lvl="1"/>
            <a:r>
              <a:rPr lang="en-US" dirty="0" smtClean="0"/>
              <a:t>Detailed diagnosis 10-50</a:t>
            </a:r>
          </a:p>
        </p:txBody>
      </p:sp>
    </p:spTree>
    <p:extLst>
      <p:ext uri="{BB962C8B-B14F-4D97-AF65-F5344CB8AC3E}">
        <p14:creationId xmlns:p14="http://schemas.microsoft.com/office/powerpoint/2010/main" val="184753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Milestones, products per stage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Rapid characterization </a:t>
            </a:r>
            <a:r>
              <a:rPr lang="en-US" dirty="0" smtClean="0">
                <a:sym typeface="Wingdings"/>
              </a:rPr>
              <a:t> functional typology</a:t>
            </a:r>
          </a:p>
          <a:p>
            <a:r>
              <a:rPr lang="en-US" dirty="0" smtClean="0">
                <a:sym typeface="Wingdings"/>
              </a:rPr>
              <a:t>Detailed description  diagnosis per farm</a:t>
            </a:r>
          </a:p>
          <a:p>
            <a:r>
              <a:rPr lang="en-US" dirty="0" smtClean="0">
                <a:sym typeface="Wingdings"/>
              </a:rPr>
              <a:t>Exploration  T-S and promising options, 						 discussions with farmers </a:t>
            </a:r>
            <a:r>
              <a:rPr lang="en-US" dirty="0" err="1" smtClean="0">
                <a:sym typeface="Wingdings"/>
              </a:rPr>
              <a:t>a.o.</a:t>
            </a:r>
            <a:endParaRPr lang="en-US" dirty="0" smtClean="0">
              <a:sym typeface="Wingdings"/>
            </a:endParaRPr>
          </a:p>
          <a:p>
            <a:r>
              <a:rPr lang="en-US" dirty="0" smtClean="0">
                <a:sym typeface="Wingdings"/>
              </a:rPr>
              <a:t>Re-design  implementation and demo plan 					  for farm innovations</a:t>
            </a:r>
          </a:p>
        </p:txBody>
      </p:sp>
    </p:spTree>
    <p:extLst>
      <p:ext uri="{BB962C8B-B14F-4D97-AF65-F5344CB8AC3E}">
        <p14:creationId xmlns:p14="http://schemas.microsoft.com/office/powerpoint/2010/main" val="218721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04339" y="1258881"/>
            <a:ext cx="20248182" cy="41977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"/>
          <a:stretch/>
        </p:blipFill>
        <p:spPr>
          <a:xfrm>
            <a:off x="1" y="1258881"/>
            <a:ext cx="4536088" cy="419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31 -4.34783E-7 L -0.50625 -4.34783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5843" y="1258881"/>
            <a:ext cx="20248182" cy="41977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"/>
          <a:stretch/>
        </p:blipFill>
        <p:spPr>
          <a:xfrm>
            <a:off x="1" y="1258881"/>
            <a:ext cx="4536088" cy="419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65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48 -4.34783E-7 L -0.47744 -4.34783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455593" y="1258881"/>
            <a:ext cx="20248182" cy="41977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"/>
          <a:stretch/>
        </p:blipFill>
        <p:spPr>
          <a:xfrm>
            <a:off x="1" y="1258881"/>
            <a:ext cx="4536088" cy="419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9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28 -3.33333E-6 L -0.50521 -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075218" y="1258881"/>
            <a:ext cx="20248182" cy="41977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"/>
          <a:stretch/>
        </p:blipFill>
        <p:spPr>
          <a:xfrm>
            <a:off x="1" y="1258881"/>
            <a:ext cx="4536088" cy="419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64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73 -3.33333E-6 L -0.25521 -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Teams and roles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4634"/>
            <a:ext cx="8229600" cy="498153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National teams (NT’s)</a:t>
            </a:r>
          </a:p>
          <a:p>
            <a:pPr lvl="1"/>
            <a:r>
              <a:rPr lang="en-US" dirty="0" smtClean="0"/>
              <a:t>Local recruitment (Number? Capacities?)</a:t>
            </a:r>
          </a:p>
          <a:p>
            <a:pPr lvl="2"/>
            <a:r>
              <a:rPr lang="en-US" dirty="0" smtClean="0"/>
              <a:t>Data collection, entry, checks</a:t>
            </a:r>
          </a:p>
          <a:p>
            <a:pPr lvl="2"/>
            <a:r>
              <a:rPr lang="en-US" dirty="0" smtClean="0"/>
              <a:t>Process with farmers</a:t>
            </a:r>
          </a:p>
          <a:p>
            <a:r>
              <a:rPr lang="en-US" dirty="0" smtClean="0"/>
              <a:t>Scientific team (ST)</a:t>
            </a:r>
          </a:p>
          <a:p>
            <a:pPr lvl="1"/>
            <a:r>
              <a:rPr lang="en-US" dirty="0" smtClean="0"/>
              <a:t>2 PhD students, 1 per region</a:t>
            </a:r>
          </a:p>
          <a:p>
            <a:pPr lvl="1"/>
            <a:r>
              <a:rPr lang="en-US" dirty="0" smtClean="0"/>
              <a:t>1 post doc researcher</a:t>
            </a:r>
          </a:p>
          <a:p>
            <a:pPr lvl="2"/>
            <a:r>
              <a:rPr lang="en-US" dirty="0" smtClean="0"/>
              <a:t>Instruct and train NT’s</a:t>
            </a:r>
          </a:p>
          <a:p>
            <a:pPr lvl="2"/>
            <a:r>
              <a:rPr lang="en-US" dirty="0" smtClean="0"/>
              <a:t>Data analysis typologies</a:t>
            </a:r>
          </a:p>
          <a:p>
            <a:pPr lvl="2"/>
            <a:r>
              <a:rPr lang="en-US" dirty="0" smtClean="0"/>
              <a:t>Perform modeling (diagnosis and exploration)</a:t>
            </a:r>
          </a:p>
          <a:p>
            <a:r>
              <a:rPr lang="en-US" dirty="0" smtClean="0"/>
              <a:t>Scientific supervision (SP)</a:t>
            </a:r>
          </a:p>
          <a:p>
            <a:pPr lvl="1"/>
            <a:r>
              <a:rPr lang="en-US" dirty="0" smtClean="0"/>
              <a:t>Wageningen team</a:t>
            </a:r>
          </a:p>
          <a:p>
            <a:pPr lvl="2"/>
            <a:r>
              <a:rPr lang="en-US" dirty="0" smtClean="0"/>
              <a:t>Support trainings and all activities of 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60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Objectives and rationale</a:t>
            </a:r>
          </a:p>
          <a:p>
            <a:r>
              <a:rPr lang="en-US" dirty="0" smtClean="0"/>
              <a:t>Steps in the project, timeline</a:t>
            </a:r>
          </a:p>
          <a:p>
            <a:r>
              <a:rPr lang="en-US" dirty="0" smtClean="0"/>
              <a:t>Site selection, sample size</a:t>
            </a:r>
          </a:p>
          <a:p>
            <a:r>
              <a:rPr lang="en-US" dirty="0" smtClean="0"/>
              <a:t>Project organization, teams, roles</a:t>
            </a:r>
          </a:p>
          <a:p>
            <a:r>
              <a:rPr lang="en-US" dirty="0" smtClean="0"/>
              <a:t>Training: Tanzania + Malawi</a:t>
            </a:r>
          </a:p>
          <a:p>
            <a:r>
              <a:rPr lang="en-US" dirty="0" smtClean="0"/>
              <a:t>First results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1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sessions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On-farm data collection (ST </a:t>
            </a:r>
            <a:r>
              <a:rPr lang="en-US" dirty="0" smtClean="0">
                <a:sym typeface="Wingdings"/>
              </a:rPr>
              <a:t> NT)</a:t>
            </a:r>
            <a:endParaRPr lang="en-US" dirty="0" smtClean="0"/>
          </a:p>
          <a:p>
            <a:r>
              <a:rPr lang="en-US" dirty="0" smtClean="0"/>
              <a:t>Characterization, description (SP </a:t>
            </a:r>
            <a:r>
              <a:rPr lang="en-US" dirty="0" smtClean="0">
                <a:sym typeface="Wingdings"/>
              </a:rPr>
              <a:t> ST)</a:t>
            </a:r>
          </a:p>
          <a:p>
            <a:r>
              <a:rPr lang="en-US" dirty="0" smtClean="0">
                <a:sym typeface="Wingdings"/>
              </a:rPr>
              <a:t>Exploration and re-design (SP  ST)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0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First 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Training: April 2013</a:t>
            </a:r>
          </a:p>
          <a:p>
            <a:r>
              <a:rPr lang="en-GB" dirty="0" smtClean="0"/>
              <a:t>Tanzania</a:t>
            </a:r>
          </a:p>
          <a:p>
            <a:pPr lvl="1"/>
            <a:r>
              <a:rPr lang="en-GB" dirty="0" smtClean="0"/>
              <a:t>2 teams of 4 enumerators</a:t>
            </a:r>
          </a:p>
          <a:p>
            <a:pPr lvl="1"/>
            <a:r>
              <a:rPr lang="en-GB" dirty="0"/>
              <a:t>S</a:t>
            </a:r>
            <a:r>
              <a:rPr lang="en-GB" dirty="0" smtClean="0"/>
              <a:t>urveys: 96 in </a:t>
            </a:r>
            <a:r>
              <a:rPr lang="en-GB" dirty="0" err="1" smtClean="0"/>
              <a:t>Babati</a:t>
            </a:r>
            <a:r>
              <a:rPr lang="en-GB" dirty="0"/>
              <a:t> </a:t>
            </a:r>
            <a:r>
              <a:rPr lang="en-GB" dirty="0" smtClean="0"/>
              <a:t>and 80 in </a:t>
            </a:r>
            <a:r>
              <a:rPr lang="en-GB" dirty="0" err="1" smtClean="0"/>
              <a:t>Kongwa</a:t>
            </a:r>
            <a:r>
              <a:rPr lang="en-GB" dirty="0" smtClean="0"/>
              <a:t> + </a:t>
            </a:r>
            <a:r>
              <a:rPr lang="en-GB" dirty="0" err="1" smtClean="0"/>
              <a:t>Kiketo</a:t>
            </a:r>
            <a:endParaRPr lang="en-GB" dirty="0" smtClean="0"/>
          </a:p>
          <a:p>
            <a:r>
              <a:rPr lang="en-GB" dirty="0" smtClean="0"/>
              <a:t>Malawi</a:t>
            </a:r>
          </a:p>
          <a:p>
            <a:pPr lvl="1"/>
            <a:r>
              <a:rPr lang="en-GB" dirty="0"/>
              <a:t>1 team of 4 enumerators</a:t>
            </a:r>
          </a:p>
          <a:p>
            <a:pPr lvl="1"/>
            <a:r>
              <a:rPr lang="en-GB" dirty="0"/>
              <a:t>Surveys: 40 in </a:t>
            </a:r>
            <a:r>
              <a:rPr lang="en-GB" dirty="0" err="1"/>
              <a:t>Dedza</a:t>
            </a:r>
            <a:r>
              <a:rPr lang="en-GB" dirty="0"/>
              <a:t> and 40 in </a:t>
            </a:r>
            <a:r>
              <a:rPr lang="en-GB" dirty="0" err="1" smtClean="0"/>
              <a:t>Ntcheu</a:t>
            </a:r>
            <a:endParaRPr lang="en-GB" dirty="0" smtClean="0"/>
          </a:p>
          <a:p>
            <a:r>
              <a:rPr lang="en-GB" dirty="0" smtClean="0"/>
              <a:t>Sampling: Y-frame</a:t>
            </a:r>
          </a:p>
        </p:txBody>
      </p:sp>
    </p:spTree>
    <p:extLst>
      <p:ext uri="{BB962C8B-B14F-4D97-AF65-F5344CB8AC3E}">
        <p14:creationId xmlns:p14="http://schemas.microsoft.com/office/powerpoint/2010/main" val="3321775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622300"/>
            <a:ext cx="6743700" cy="5613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36312" y="5993102"/>
            <a:ext cx="2056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Tittonell</a:t>
            </a:r>
            <a:r>
              <a:rPr lang="en-US" dirty="0" smtClean="0"/>
              <a:t> </a:t>
            </a:r>
            <a:r>
              <a:rPr lang="en-US" i="1" dirty="0" smtClean="0"/>
              <a:t>et al</a:t>
            </a:r>
            <a:r>
              <a:rPr lang="en-US" dirty="0" smtClean="0"/>
              <a:t>.,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6220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Survey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8 main sheets:</a:t>
            </a:r>
          </a:p>
          <a:p>
            <a:pPr lvl="1"/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Fields</a:t>
            </a:r>
          </a:p>
          <a:p>
            <a:pPr lvl="1"/>
            <a:r>
              <a:rPr lang="en-US" dirty="0" smtClean="0"/>
              <a:t>Crops</a:t>
            </a:r>
          </a:p>
          <a:p>
            <a:pPr lvl="1"/>
            <a:r>
              <a:rPr lang="en-US" dirty="0" smtClean="0"/>
              <a:t>Animals</a:t>
            </a:r>
          </a:p>
          <a:p>
            <a:pPr lvl="1"/>
            <a:r>
              <a:rPr lang="en-US" dirty="0" smtClean="0"/>
              <a:t>Manures</a:t>
            </a:r>
          </a:p>
          <a:p>
            <a:pPr lvl="1"/>
            <a:r>
              <a:rPr lang="en-US" dirty="0" smtClean="0"/>
              <a:t>Imports</a:t>
            </a:r>
          </a:p>
          <a:p>
            <a:pPr lvl="1"/>
            <a:r>
              <a:rPr lang="en-US" dirty="0" smtClean="0"/>
              <a:t>Tools</a:t>
            </a:r>
          </a:p>
          <a:p>
            <a:pPr lvl="1"/>
            <a:r>
              <a:rPr lang="en-US" dirty="0" smtClean="0"/>
              <a:t>Buildings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070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Household size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8692628"/>
              </p:ext>
            </p:extLst>
          </p:nvPr>
        </p:nvGraphicFramePr>
        <p:xfrm>
          <a:off x="1105496" y="1442047"/>
          <a:ext cx="6831429" cy="5067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15631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Farm size (acre)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5831214"/>
              </p:ext>
            </p:extLst>
          </p:nvPr>
        </p:nvGraphicFramePr>
        <p:xfrm>
          <a:off x="959458" y="1258881"/>
          <a:ext cx="7242032" cy="539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512724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do: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7964"/>
            <a:ext cx="8229600" cy="511849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Check + clean 256 surveys </a:t>
            </a:r>
          </a:p>
          <a:p>
            <a:r>
              <a:rPr lang="en-US" dirty="0" smtClean="0"/>
              <a:t>Collect secondary data</a:t>
            </a:r>
          </a:p>
          <a:p>
            <a:r>
              <a:rPr lang="en-US" dirty="0" smtClean="0"/>
              <a:t>Build basic farms in </a:t>
            </a:r>
            <a:r>
              <a:rPr lang="en-US" dirty="0" err="1" smtClean="0"/>
              <a:t>FarmDESIGN</a:t>
            </a:r>
            <a:endParaRPr lang="en-US" dirty="0" smtClean="0"/>
          </a:p>
          <a:p>
            <a:r>
              <a:rPr lang="en-US" dirty="0" smtClean="0"/>
              <a:t>Model runs and analysis of results</a:t>
            </a:r>
          </a:p>
          <a:p>
            <a:r>
              <a:rPr lang="en-US" dirty="0" smtClean="0"/>
              <a:t>Farm typologies (per country and region)</a:t>
            </a:r>
          </a:p>
          <a:p>
            <a:r>
              <a:rPr lang="en-US" dirty="0"/>
              <a:t>Plan detailed characterization (sample = 10%</a:t>
            </a:r>
            <a:r>
              <a:rPr lang="en-US" dirty="0" smtClean="0"/>
              <a:t>)</a:t>
            </a:r>
          </a:p>
          <a:p>
            <a:r>
              <a:rPr lang="en-US" dirty="0" smtClean="0"/>
              <a:t>Inventory of ‘Innovation-Basket’</a:t>
            </a:r>
          </a:p>
          <a:p>
            <a:r>
              <a:rPr lang="en-US" dirty="0" smtClean="0"/>
              <a:t>Cooperate: talk, meet, discuss, etc. (today)</a:t>
            </a:r>
          </a:p>
          <a:p>
            <a:r>
              <a:rPr lang="en-US" dirty="0"/>
              <a:t>I</a:t>
            </a:r>
            <a:r>
              <a:rPr lang="en-US" dirty="0" smtClean="0"/>
              <a:t>dentify entry-points (later)</a:t>
            </a:r>
          </a:p>
          <a:p>
            <a:r>
              <a:rPr lang="en-US" dirty="0" smtClean="0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3952638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1"/>
            <a:ext cx="8229600" cy="1143000"/>
          </a:xfrm>
        </p:spPr>
        <p:txBody>
          <a:bodyPr/>
          <a:lstStyle/>
          <a:p>
            <a:r>
              <a:rPr lang="en-US" dirty="0" smtClean="0"/>
              <a:t>Thanks for your attention!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338" y="1380670"/>
            <a:ext cx="7860864" cy="526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7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To find options for sustainable intensification and targeted innovations at farm-level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Diagnose current whole-farm performance (RO1)</a:t>
            </a:r>
          </a:p>
          <a:p>
            <a:pPr lvl="1"/>
            <a:r>
              <a:rPr lang="en-US" dirty="0" smtClean="0"/>
              <a:t>Explore trade-offs and synergies among ‘services’, or objectives, identifying farm performance gaps</a:t>
            </a:r>
          </a:p>
          <a:p>
            <a:pPr lvl="1"/>
            <a:r>
              <a:rPr lang="en-US" dirty="0" smtClean="0"/>
              <a:t>Interactive re-design of farming systems, to close gaps</a:t>
            </a:r>
          </a:p>
          <a:p>
            <a:pPr lvl="1"/>
            <a:r>
              <a:rPr lang="en-US" dirty="0" smtClean="0"/>
              <a:t>Inclusive project and stakeholder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16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household surveys, characterizations and previous engagements with farmers …</a:t>
            </a:r>
          </a:p>
          <a:p>
            <a:r>
              <a:rPr lang="en-US" dirty="0" smtClean="0"/>
              <a:t>… model-supported diagnosis and exploration of whole-farm options for sustainable intensification …</a:t>
            </a:r>
          </a:p>
          <a:p>
            <a:r>
              <a:rPr lang="en-US" dirty="0" smtClean="0"/>
              <a:t>… informing interactive adaptation and learning cycles conducted with farmers and other stakeholders.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0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farm-level approach allows to embed proposed and tested innovations</a:t>
            </a:r>
          </a:p>
          <a:p>
            <a:r>
              <a:rPr lang="en-US" dirty="0" smtClean="0"/>
              <a:t>Exploration, presentation and discussion of sets of options is needed to:</a:t>
            </a:r>
          </a:p>
          <a:p>
            <a:pPr lvl="1"/>
            <a:r>
              <a:rPr lang="en-US" dirty="0" smtClean="0"/>
              <a:t>Analyze trade-offs and synergies (among objectives, etc.)</a:t>
            </a:r>
          </a:p>
          <a:p>
            <a:pPr lvl="1"/>
            <a:r>
              <a:rPr lang="en-US" dirty="0" smtClean="0"/>
              <a:t>Support adoption processes by providing choices</a:t>
            </a:r>
          </a:p>
          <a:p>
            <a:pPr lvl="1"/>
            <a:r>
              <a:rPr lang="en-US" dirty="0" smtClean="0"/>
              <a:t>Avoid lock-in onto undesirable development paths (= provide pathways out of poverty)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34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298492" y="2922118"/>
            <a:ext cx="1456434" cy="76050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dirty="0" smtClean="0">
                <a:solidFill>
                  <a:schemeClr val="tx1"/>
                </a:solidFill>
                <a:latin typeface="Arial"/>
                <a:cs typeface="Arial"/>
              </a:rPr>
              <a:t>Describe</a:t>
            </a:r>
            <a:endParaRPr lang="en-GB" sz="15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" name="Oval 4"/>
          <p:cNvSpPr/>
          <p:nvPr/>
        </p:nvSpPr>
        <p:spPr>
          <a:xfrm>
            <a:off x="3833906" y="1662371"/>
            <a:ext cx="1458000" cy="76050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dirty="0" smtClean="0">
                <a:solidFill>
                  <a:schemeClr val="tx1"/>
                </a:solidFill>
                <a:latin typeface="Arial"/>
                <a:cs typeface="Arial"/>
              </a:rPr>
              <a:t>Explain</a:t>
            </a:r>
          </a:p>
        </p:txBody>
      </p:sp>
      <p:sp>
        <p:nvSpPr>
          <p:cNvPr id="6" name="Oval 5"/>
          <p:cNvSpPr/>
          <p:nvPr/>
        </p:nvSpPr>
        <p:spPr>
          <a:xfrm>
            <a:off x="3832340" y="4078503"/>
            <a:ext cx="1458000" cy="76050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dirty="0" smtClean="0">
                <a:solidFill>
                  <a:schemeClr val="tx1"/>
                </a:solidFill>
                <a:latin typeface="Arial"/>
                <a:cs typeface="Arial"/>
              </a:rPr>
              <a:t>Design</a:t>
            </a:r>
            <a:endParaRPr lang="en-GB" sz="15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7" name="Oval 6"/>
          <p:cNvSpPr/>
          <p:nvPr/>
        </p:nvSpPr>
        <p:spPr>
          <a:xfrm>
            <a:off x="5332205" y="2922118"/>
            <a:ext cx="1458000" cy="76050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dirty="0" smtClean="0">
                <a:solidFill>
                  <a:schemeClr val="tx1"/>
                </a:solidFill>
                <a:latin typeface="Arial"/>
                <a:cs typeface="Arial"/>
              </a:rPr>
              <a:t>Explore</a:t>
            </a:r>
          </a:p>
        </p:txBody>
      </p:sp>
      <p:cxnSp>
        <p:nvCxnSpPr>
          <p:cNvPr id="8" name="Curved Connector 7"/>
          <p:cNvCxnSpPr>
            <a:stCxn id="7" idx="4"/>
            <a:endCxn id="6" idx="6"/>
          </p:cNvCxnSpPr>
          <p:nvPr/>
        </p:nvCxnSpPr>
        <p:spPr>
          <a:xfrm rot="5400000">
            <a:off x="5287707" y="3685256"/>
            <a:ext cx="776133" cy="770865"/>
          </a:xfrm>
          <a:prstGeom prst="curvedConnector2">
            <a:avLst/>
          </a:prstGeom>
          <a:ln w="9525">
            <a:solidFill>
              <a:schemeClr val="bg1">
                <a:lumMod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>
            <a:stCxn id="6" idx="2"/>
            <a:endCxn id="4" idx="4"/>
          </p:cNvCxnSpPr>
          <p:nvPr/>
        </p:nvCxnSpPr>
        <p:spPr>
          <a:xfrm rot="10800000">
            <a:off x="3026710" y="3682623"/>
            <a:ext cx="805631" cy="776133"/>
          </a:xfrm>
          <a:prstGeom prst="curvedConnector2">
            <a:avLst/>
          </a:prstGeom>
          <a:ln w="9525">
            <a:solidFill>
              <a:schemeClr val="bg1">
                <a:lumMod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>
            <a:stCxn id="4" idx="0"/>
            <a:endCxn id="5" idx="2"/>
          </p:cNvCxnSpPr>
          <p:nvPr/>
        </p:nvCxnSpPr>
        <p:spPr>
          <a:xfrm rot="5400000" flipH="1" flipV="1">
            <a:off x="2990560" y="2078773"/>
            <a:ext cx="879495" cy="807197"/>
          </a:xfrm>
          <a:prstGeom prst="curvedConnector2">
            <a:avLst/>
          </a:prstGeom>
          <a:ln w="9525">
            <a:solidFill>
              <a:schemeClr val="bg1">
                <a:lumMod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5" idx="6"/>
            <a:endCxn id="7" idx="0"/>
          </p:cNvCxnSpPr>
          <p:nvPr/>
        </p:nvCxnSpPr>
        <p:spPr>
          <a:xfrm>
            <a:off x="5291906" y="2042623"/>
            <a:ext cx="769299" cy="879495"/>
          </a:xfrm>
          <a:prstGeom prst="curvedConnector2">
            <a:avLst/>
          </a:prstGeom>
          <a:ln w="9525">
            <a:solidFill>
              <a:schemeClr val="bg1">
                <a:lumMod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1802853" y="850681"/>
            <a:ext cx="5460737" cy="4899102"/>
            <a:chOff x="1802853" y="850681"/>
            <a:chExt cx="5460737" cy="4899102"/>
          </a:xfrm>
        </p:grpSpPr>
        <p:sp>
          <p:nvSpPr>
            <p:cNvPr id="13" name="Block Arc 12"/>
            <p:cNvSpPr/>
            <p:nvPr/>
          </p:nvSpPr>
          <p:spPr>
            <a:xfrm rot="820108">
              <a:off x="1834945" y="850681"/>
              <a:ext cx="3600000" cy="3600000"/>
            </a:xfrm>
            <a:prstGeom prst="blockArc">
              <a:avLst>
                <a:gd name="adj1" fmla="val 10022895"/>
                <a:gd name="adj2" fmla="val 15354593"/>
                <a:gd name="adj3" fmla="val 27268"/>
              </a:avLst>
            </a:prstGeom>
            <a:solidFill>
              <a:srgbClr val="CC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/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Issues and</a:t>
              </a:r>
            </a:p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indicators</a:t>
              </a:r>
              <a:endParaRPr lang="en-US" sz="15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sp>
          <p:nvSpPr>
            <p:cNvPr id="14" name="Block Arc 13"/>
            <p:cNvSpPr/>
            <p:nvPr/>
          </p:nvSpPr>
          <p:spPr>
            <a:xfrm rot="6269677">
              <a:off x="3663590" y="869540"/>
              <a:ext cx="3600000" cy="3600000"/>
            </a:xfrm>
            <a:prstGeom prst="blockArc">
              <a:avLst>
                <a:gd name="adj1" fmla="val 10022895"/>
                <a:gd name="adj2" fmla="val 15354593"/>
                <a:gd name="adj3" fmla="val 27268"/>
              </a:avLst>
            </a:prstGeom>
            <a:solidFill>
              <a:srgbClr val="CC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3900000"/>
                </a:camera>
                <a:lightRig rig="threePt" dir="t"/>
              </a:scene3d>
            </a:bodyPr>
            <a:lstStyle/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Evaluation</a:t>
              </a:r>
            </a:p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Innovations</a:t>
              </a:r>
              <a:endParaRPr lang="en-US" sz="15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sp>
          <p:nvSpPr>
            <p:cNvPr id="15" name="Block Arc 14"/>
            <p:cNvSpPr/>
            <p:nvPr/>
          </p:nvSpPr>
          <p:spPr>
            <a:xfrm rot="11521515">
              <a:off x="3660093" y="2140203"/>
              <a:ext cx="3600000" cy="3600000"/>
            </a:xfrm>
            <a:prstGeom prst="blockArc">
              <a:avLst>
                <a:gd name="adj1" fmla="val 10022895"/>
                <a:gd name="adj2" fmla="val 15354593"/>
                <a:gd name="adj3" fmla="val 27268"/>
              </a:avLst>
            </a:prstGeom>
            <a:solidFill>
              <a:srgbClr val="CC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14099999"/>
                </a:camera>
                <a:lightRig rig="threePt" dir="t"/>
              </a:scene3d>
            </a:bodyPr>
            <a:lstStyle/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Selection</a:t>
              </a:r>
            </a:p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Fine-tuning</a:t>
              </a:r>
              <a:endParaRPr lang="en-US" sz="15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sp>
          <p:nvSpPr>
            <p:cNvPr id="16" name="Block Arc 15"/>
            <p:cNvSpPr/>
            <p:nvPr/>
          </p:nvSpPr>
          <p:spPr>
            <a:xfrm rot="17076290">
              <a:off x="1802853" y="2149783"/>
              <a:ext cx="3600000" cy="3600000"/>
            </a:xfrm>
            <a:prstGeom prst="blockArc">
              <a:avLst>
                <a:gd name="adj1" fmla="val 10022895"/>
                <a:gd name="adj2" fmla="val 15354593"/>
                <a:gd name="adj3" fmla="val 27268"/>
              </a:avLst>
            </a:prstGeom>
            <a:solidFill>
              <a:srgbClr val="CC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15000000"/>
                </a:camera>
                <a:lightRig rig="threePt" dir="t"/>
              </a:scene3d>
            </a:bodyPr>
            <a:lstStyle/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Implementation</a:t>
              </a:r>
            </a:p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Demonstration</a:t>
              </a:r>
              <a:endParaRPr lang="en-US" sz="15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80051" y="92644"/>
            <a:ext cx="8544875" cy="3591060"/>
            <a:chOff x="280051" y="92644"/>
            <a:chExt cx="8544875" cy="3591060"/>
          </a:xfrm>
        </p:grpSpPr>
        <p:sp>
          <p:nvSpPr>
            <p:cNvPr id="18" name="Oval 17"/>
            <p:cNvSpPr/>
            <p:nvPr/>
          </p:nvSpPr>
          <p:spPr>
            <a:xfrm>
              <a:off x="280051" y="2922117"/>
              <a:ext cx="1456434" cy="76050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/>
                  <a:cs typeface="Arial"/>
                </a:rPr>
                <a:t>Structural typology</a:t>
              </a:r>
              <a:endParaRPr lang="en-GB" sz="14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3833906" y="92644"/>
              <a:ext cx="1456434" cy="76050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/>
                  <a:cs typeface="Arial"/>
                </a:rPr>
                <a:t>Functional typology</a:t>
              </a:r>
              <a:endParaRPr lang="en-GB" sz="14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cxnSp>
          <p:nvCxnSpPr>
            <p:cNvPr id="20" name="Straight Arrow Connector 19"/>
            <p:cNvCxnSpPr>
              <a:stCxn id="4" idx="2"/>
              <a:endCxn id="18" idx="6"/>
            </p:cNvCxnSpPr>
            <p:nvPr/>
          </p:nvCxnSpPr>
          <p:spPr>
            <a:xfrm flipH="1" flipV="1">
              <a:off x="1736485" y="3302369"/>
              <a:ext cx="562007" cy="1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5" idx="0"/>
              <a:endCxn id="19" idx="4"/>
            </p:cNvCxnSpPr>
            <p:nvPr/>
          </p:nvCxnSpPr>
          <p:spPr>
            <a:xfrm flipH="1" flipV="1">
              <a:off x="4562123" y="853148"/>
              <a:ext cx="783" cy="809223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/>
            <p:cNvSpPr/>
            <p:nvPr/>
          </p:nvSpPr>
          <p:spPr>
            <a:xfrm>
              <a:off x="7368492" y="2923200"/>
              <a:ext cx="1456434" cy="76050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/>
                  <a:cs typeface="Arial"/>
                </a:rPr>
                <a:t>Scenarios of change</a:t>
              </a:r>
              <a:endParaRPr lang="en-GB" sz="14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cxnSp>
          <p:nvCxnSpPr>
            <p:cNvPr id="28" name="Straight Arrow Connector 27"/>
            <p:cNvCxnSpPr>
              <a:stCxn id="7" idx="6"/>
              <a:endCxn id="22" idx="2"/>
            </p:cNvCxnSpPr>
            <p:nvPr/>
          </p:nvCxnSpPr>
          <p:spPr>
            <a:xfrm>
              <a:off x="6790205" y="3302370"/>
              <a:ext cx="578287" cy="1082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/>
          <p:cNvSpPr/>
          <p:nvPr/>
        </p:nvSpPr>
        <p:spPr>
          <a:xfrm>
            <a:off x="43084" y="6157858"/>
            <a:ext cx="2132060" cy="328804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Stakeholder interactions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3084" y="5795309"/>
            <a:ext cx="2132060" cy="3288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Diagnosis &amp; design phases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3084" y="6515860"/>
            <a:ext cx="2132060" cy="32880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Inputs and outputs</a:t>
            </a:r>
          </a:p>
        </p:txBody>
      </p:sp>
      <p:sp>
        <p:nvSpPr>
          <p:cNvPr id="32" name="Left Arrow 31"/>
          <p:cNvSpPr/>
          <p:nvPr/>
        </p:nvSpPr>
        <p:spPr>
          <a:xfrm>
            <a:off x="3814645" y="3124920"/>
            <a:ext cx="297629" cy="324299"/>
          </a:xfrm>
          <a:prstGeom prst="leftArrow">
            <a:avLst/>
          </a:prstGeom>
          <a:solidFill>
            <a:schemeClr val="accent2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58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298492" y="2922118"/>
            <a:ext cx="1456434" cy="76050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dirty="0" smtClean="0">
                <a:solidFill>
                  <a:schemeClr val="tx1"/>
                </a:solidFill>
                <a:latin typeface="Arial"/>
                <a:cs typeface="Arial"/>
              </a:rPr>
              <a:t>Describe</a:t>
            </a:r>
            <a:endParaRPr lang="en-GB" sz="15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" name="Oval 4"/>
          <p:cNvSpPr/>
          <p:nvPr/>
        </p:nvSpPr>
        <p:spPr>
          <a:xfrm>
            <a:off x="3833906" y="1662371"/>
            <a:ext cx="1458000" cy="76050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dirty="0" smtClean="0">
                <a:solidFill>
                  <a:schemeClr val="tx1"/>
                </a:solidFill>
                <a:latin typeface="Arial"/>
                <a:cs typeface="Arial"/>
              </a:rPr>
              <a:t>Explain</a:t>
            </a:r>
          </a:p>
        </p:txBody>
      </p:sp>
      <p:sp>
        <p:nvSpPr>
          <p:cNvPr id="6" name="Oval 5"/>
          <p:cNvSpPr/>
          <p:nvPr/>
        </p:nvSpPr>
        <p:spPr>
          <a:xfrm>
            <a:off x="3832340" y="4078503"/>
            <a:ext cx="1458000" cy="76050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dirty="0" smtClean="0">
                <a:solidFill>
                  <a:schemeClr val="tx1"/>
                </a:solidFill>
                <a:latin typeface="Arial"/>
                <a:cs typeface="Arial"/>
              </a:rPr>
              <a:t>Design</a:t>
            </a:r>
            <a:endParaRPr lang="en-GB" sz="15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7" name="Oval 6"/>
          <p:cNvSpPr/>
          <p:nvPr/>
        </p:nvSpPr>
        <p:spPr>
          <a:xfrm>
            <a:off x="5332205" y="2922118"/>
            <a:ext cx="1458000" cy="76050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dirty="0" smtClean="0">
                <a:solidFill>
                  <a:schemeClr val="tx1"/>
                </a:solidFill>
                <a:latin typeface="Arial"/>
                <a:cs typeface="Arial"/>
              </a:rPr>
              <a:t>Explore</a:t>
            </a:r>
          </a:p>
        </p:txBody>
      </p:sp>
      <p:cxnSp>
        <p:nvCxnSpPr>
          <p:cNvPr id="8" name="Curved Connector 7"/>
          <p:cNvCxnSpPr>
            <a:stCxn id="7" idx="4"/>
            <a:endCxn id="6" idx="6"/>
          </p:cNvCxnSpPr>
          <p:nvPr/>
        </p:nvCxnSpPr>
        <p:spPr>
          <a:xfrm rot="5400000">
            <a:off x="5287707" y="3685256"/>
            <a:ext cx="776133" cy="770865"/>
          </a:xfrm>
          <a:prstGeom prst="curvedConnector2">
            <a:avLst/>
          </a:prstGeom>
          <a:ln w="9525">
            <a:solidFill>
              <a:schemeClr val="bg1">
                <a:lumMod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>
            <a:stCxn id="6" idx="2"/>
            <a:endCxn id="4" idx="4"/>
          </p:cNvCxnSpPr>
          <p:nvPr/>
        </p:nvCxnSpPr>
        <p:spPr>
          <a:xfrm rot="10800000">
            <a:off x="3026710" y="3682623"/>
            <a:ext cx="805631" cy="776133"/>
          </a:xfrm>
          <a:prstGeom prst="curvedConnector2">
            <a:avLst/>
          </a:prstGeom>
          <a:ln w="9525">
            <a:solidFill>
              <a:schemeClr val="bg1">
                <a:lumMod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>
            <a:stCxn id="4" idx="0"/>
            <a:endCxn id="5" idx="2"/>
          </p:cNvCxnSpPr>
          <p:nvPr/>
        </p:nvCxnSpPr>
        <p:spPr>
          <a:xfrm rot="5400000" flipH="1" flipV="1">
            <a:off x="2990560" y="2078773"/>
            <a:ext cx="879495" cy="807197"/>
          </a:xfrm>
          <a:prstGeom prst="curvedConnector2">
            <a:avLst/>
          </a:prstGeom>
          <a:ln w="9525">
            <a:solidFill>
              <a:schemeClr val="bg1">
                <a:lumMod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5" idx="6"/>
            <a:endCxn id="7" idx="0"/>
          </p:cNvCxnSpPr>
          <p:nvPr/>
        </p:nvCxnSpPr>
        <p:spPr>
          <a:xfrm>
            <a:off x="5291906" y="2042623"/>
            <a:ext cx="769299" cy="879495"/>
          </a:xfrm>
          <a:prstGeom prst="curvedConnector2">
            <a:avLst/>
          </a:prstGeom>
          <a:ln w="9525">
            <a:solidFill>
              <a:schemeClr val="bg1">
                <a:lumMod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1802853" y="850681"/>
            <a:ext cx="5460737" cy="4899102"/>
            <a:chOff x="1802853" y="850681"/>
            <a:chExt cx="5460737" cy="4899102"/>
          </a:xfrm>
        </p:grpSpPr>
        <p:sp>
          <p:nvSpPr>
            <p:cNvPr id="13" name="Block Arc 12"/>
            <p:cNvSpPr/>
            <p:nvPr/>
          </p:nvSpPr>
          <p:spPr>
            <a:xfrm rot="820108">
              <a:off x="1834945" y="850681"/>
              <a:ext cx="3600000" cy="3600000"/>
            </a:xfrm>
            <a:prstGeom prst="blockArc">
              <a:avLst>
                <a:gd name="adj1" fmla="val 10022895"/>
                <a:gd name="adj2" fmla="val 15354593"/>
                <a:gd name="adj3" fmla="val 27268"/>
              </a:avLst>
            </a:prstGeom>
            <a:solidFill>
              <a:srgbClr val="CC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/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Issues and</a:t>
              </a:r>
            </a:p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indicators</a:t>
              </a:r>
              <a:endParaRPr lang="en-US" sz="15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sp>
          <p:nvSpPr>
            <p:cNvPr id="14" name="Block Arc 13"/>
            <p:cNvSpPr/>
            <p:nvPr/>
          </p:nvSpPr>
          <p:spPr>
            <a:xfrm rot="6269677">
              <a:off x="3663590" y="869540"/>
              <a:ext cx="3600000" cy="3600000"/>
            </a:xfrm>
            <a:prstGeom prst="blockArc">
              <a:avLst>
                <a:gd name="adj1" fmla="val 10022895"/>
                <a:gd name="adj2" fmla="val 15354593"/>
                <a:gd name="adj3" fmla="val 27268"/>
              </a:avLst>
            </a:prstGeom>
            <a:solidFill>
              <a:srgbClr val="CC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3900000"/>
                </a:camera>
                <a:lightRig rig="threePt" dir="t"/>
              </a:scene3d>
            </a:bodyPr>
            <a:lstStyle/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Evaluation</a:t>
              </a:r>
            </a:p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Innovations</a:t>
              </a:r>
              <a:endParaRPr lang="en-US" sz="15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sp>
          <p:nvSpPr>
            <p:cNvPr id="15" name="Block Arc 14"/>
            <p:cNvSpPr/>
            <p:nvPr/>
          </p:nvSpPr>
          <p:spPr>
            <a:xfrm rot="11521515">
              <a:off x="3660093" y="2140203"/>
              <a:ext cx="3600000" cy="3600000"/>
            </a:xfrm>
            <a:prstGeom prst="blockArc">
              <a:avLst>
                <a:gd name="adj1" fmla="val 10022895"/>
                <a:gd name="adj2" fmla="val 15354593"/>
                <a:gd name="adj3" fmla="val 27268"/>
              </a:avLst>
            </a:prstGeom>
            <a:solidFill>
              <a:srgbClr val="CC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14099999"/>
                </a:camera>
                <a:lightRig rig="threePt" dir="t"/>
              </a:scene3d>
            </a:bodyPr>
            <a:lstStyle/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Selection</a:t>
              </a:r>
            </a:p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Fine-tuning</a:t>
              </a:r>
              <a:endParaRPr lang="en-US" sz="15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sp>
          <p:nvSpPr>
            <p:cNvPr id="16" name="Block Arc 15"/>
            <p:cNvSpPr/>
            <p:nvPr/>
          </p:nvSpPr>
          <p:spPr>
            <a:xfrm rot="17076290">
              <a:off x="1802853" y="2149783"/>
              <a:ext cx="3600000" cy="3600000"/>
            </a:xfrm>
            <a:prstGeom prst="blockArc">
              <a:avLst>
                <a:gd name="adj1" fmla="val 10022895"/>
                <a:gd name="adj2" fmla="val 15354593"/>
                <a:gd name="adj3" fmla="val 27268"/>
              </a:avLst>
            </a:prstGeom>
            <a:solidFill>
              <a:srgbClr val="CC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15000000"/>
                </a:camera>
                <a:lightRig rig="threePt" dir="t"/>
              </a:scene3d>
            </a:bodyPr>
            <a:lstStyle/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Implementation</a:t>
              </a:r>
            </a:p>
            <a:p>
              <a:pPr algn="ctr"/>
              <a:r>
                <a:rPr lang="en-US" sz="1500" dirty="0" smtClean="0">
                  <a:solidFill>
                    <a:schemeClr val="tx1"/>
                  </a:solidFill>
                  <a:latin typeface="Arial"/>
                  <a:cs typeface="Arial"/>
                </a:rPr>
                <a:t>Demonstration</a:t>
              </a:r>
              <a:endParaRPr lang="en-US" sz="15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80051" y="92644"/>
            <a:ext cx="8544875" cy="6471560"/>
            <a:chOff x="280051" y="92644"/>
            <a:chExt cx="8544875" cy="6471560"/>
          </a:xfrm>
        </p:grpSpPr>
        <p:sp>
          <p:nvSpPr>
            <p:cNvPr id="18" name="Oval 17"/>
            <p:cNvSpPr/>
            <p:nvPr/>
          </p:nvSpPr>
          <p:spPr>
            <a:xfrm>
              <a:off x="280051" y="2922117"/>
              <a:ext cx="1456434" cy="76050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/>
                  <a:cs typeface="Arial"/>
                </a:rPr>
                <a:t>Structural typology</a:t>
              </a:r>
              <a:endParaRPr lang="en-GB" sz="14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3833906" y="92644"/>
              <a:ext cx="1456434" cy="76050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/>
                  <a:cs typeface="Arial"/>
                </a:rPr>
                <a:t>Functional typology</a:t>
              </a:r>
              <a:endParaRPr lang="en-GB" sz="14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cxnSp>
          <p:nvCxnSpPr>
            <p:cNvPr id="20" name="Straight Arrow Connector 19"/>
            <p:cNvCxnSpPr>
              <a:stCxn id="4" idx="2"/>
              <a:endCxn id="18" idx="6"/>
            </p:cNvCxnSpPr>
            <p:nvPr/>
          </p:nvCxnSpPr>
          <p:spPr>
            <a:xfrm flipH="1" flipV="1">
              <a:off x="1736485" y="3302369"/>
              <a:ext cx="562007" cy="1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5" idx="0"/>
              <a:endCxn id="19" idx="4"/>
            </p:cNvCxnSpPr>
            <p:nvPr/>
          </p:nvCxnSpPr>
          <p:spPr>
            <a:xfrm flipH="1" flipV="1">
              <a:off x="4562123" y="853148"/>
              <a:ext cx="783" cy="809223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/>
            <p:cNvSpPr/>
            <p:nvPr/>
          </p:nvSpPr>
          <p:spPr>
            <a:xfrm>
              <a:off x="7368492" y="2923200"/>
              <a:ext cx="1456434" cy="76050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/>
                  <a:cs typeface="Arial"/>
                </a:rPr>
                <a:t>Scenarios of change</a:t>
              </a:r>
              <a:endParaRPr lang="en-GB" sz="14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3833906" y="5803700"/>
              <a:ext cx="1456434" cy="76050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/>
                  <a:cs typeface="Arial"/>
                </a:rPr>
                <a:t>Drivers</a:t>
              </a:r>
              <a:endParaRPr lang="en-GB" sz="1400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cxnSp>
          <p:nvCxnSpPr>
            <p:cNvPr id="24" name="Curved Connector 23"/>
            <p:cNvCxnSpPr>
              <a:stCxn id="23" idx="6"/>
              <a:endCxn id="22" idx="4"/>
            </p:cNvCxnSpPr>
            <p:nvPr/>
          </p:nvCxnSpPr>
          <p:spPr>
            <a:xfrm flipV="1">
              <a:off x="5290340" y="3683704"/>
              <a:ext cx="2806369" cy="2500248"/>
            </a:xfrm>
            <a:prstGeom prst="curvedConnector2">
              <a:avLst/>
            </a:prstGeom>
            <a:ln w="9525">
              <a:solidFill>
                <a:schemeClr val="bg1">
                  <a:lumMod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urved Connector 24"/>
            <p:cNvCxnSpPr>
              <a:stCxn id="19" idx="6"/>
              <a:endCxn id="22" idx="0"/>
            </p:cNvCxnSpPr>
            <p:nvPr/>
          </p:nvCxnSpPr>
          <p:spPr>
            <a:xfrm>
              <a:off x="5290340" y="472896"/>
              <a:ext cx="2806369" cy="2450304"/>
            </a:xfrm>
            <a:prstGeom prst="curvedConnector2">
              <a:avLst/>
            </a:prstGeom>
            <a:ln w="9525">
              <a:solidFill>
                <a:schemeClr val="bg1">
                  <a:lumMod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urved Connector 25"/>
            <p:cNvCxnSpPr>
              <a:stCxn id="23" idx="2"/>
              <a:endCxn id="18" idx="4"/>
            </p:cNvCxnSpPr>
            <p:nvPr/>
          </p:nvCxnSpPr>
          <p:spPr>
            <a:xfrm rot="10800000">
              <a:off x="1008268" y="3682622"/>
              <a:ext cx="2825638" cy="2501331"/>
            </a:xfrm>
            <a:prstGeom prst="curvedConnector2">
              <a:avLst/>
            </a:prstGeom>
            <a:ln w="9525">
              <a:solidFill>
                <a:schemeClr val="bg1">
                  <a:lumMod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urved Connector 26"/>
            <p:cNvCxnSpPr>
              <a:stCxn id="18" idx="0"/>
              <a:endCxn id="19" idx="2"/>
            </p:cNvCxnSpPr>
            <p:nvPr/>
          </p:nvCxnSpPr>
          <p:spPr>
            <a:xfrm rot="5400000" flipH="1" flipV="1">
              <a:off x="1196477" y="284688"/>
              <a:ext cx="2449221" cy="2825638"/>
            </a:xfrm>
            <a:prstGeom prst="curvedConnector2">
              <a:avLst/>
            </a:prstGeom>
            <a:ln w="9525">
              <a:solidFill>
                <a:schemeClr val="bg1">
                  <a:lumMod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stCxn id="7" idx="6"/>
              <a:endCxn id="22" idx="2"/>
            </p:cNvCxnSpPr>
            <p:nvPr/>
          </p:nvCxnSpPr>
          <p:spPr>
            <a:xfrm>
              <a:off x="6790205" y="3302370"/>
              <a:ext cx="578287" cy="1082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/>
          <p:cNvSpPr/>
          <p:nvPr/>
        </p:nvSpPr>
        <p:spPr>
          <a:xfrm>
            <a:off x="43084" y="6157858"/>
            <a:ext cx="2132060" cy="328804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Stakeholder interactions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3084" y="5795309"/>
            <a:ext cx="2132060" cy="3288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Diagnosis &amp; design phases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3084" y="6515860"/>
            <a:ext cx="2132060" cy="32880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Inputs and outputs</a:t>
            </a:r>
          </a:p>
        </p:txBody>
      </p:sp>
      <p:sp>
        <p:nvSpPr>
          <p:cNvPr id="32" name="Left Arrow 31"/>
          <p:cNvSpPr/>
          <p:nvPr/>
        </p:nvSpPr>
        <p:spPr>
          <a:xfrm>
            <a:off x="3814645" y="3124920"/>
            <a:ext cx="297629" cy="324299"/>
          </a:xfrm>
          <a:prstGeom prst="leftArrow">
            <a:avLst/>
          </a:pr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9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92"/>
          <p:cNvGrpSpPr/>
          <p:nvPr/>
        </p:nvGrpSpPr>
        <p:grpSpPr>
          <a:xfrm>
            <a:off x="3297707" y="3157430"/>
            <a:ext cx="1441535" cy="1367281"/>
            <a:chOff x="3609698" y="2000098"/>
            <a:chExt cx="1697042" cy="1503723"/>
          </a:xfrm>
        </p:grpSpPr>
        <p:sp>
          <p:nvSpPr>
            <p:cNvPr id="94" name="Oval 93"/>
            <p:cNvSpPr/>
            <p:nvPr/>
          </p:nvSpPr>
          <p:spPr>
            <a:xfrm>
              <a:off x="3609698" y="2000098"/>
              <a:ext cx="1697042" cy="150372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3718921" y="2136540"/>
              <a:ext cx="1456434" cy="1206690"/>
              <a:chOff x="280051" y="92644"/>
              <a:chExt cx="8544875" cy="6471560"/>
            </a:xfrm>
          </p:grpSpPr>
          <p:sp>
            <p:nvSpPr>
              <p:cNvPr id="96" name="Oval 95"/>
              <p:cNvSpPr/>
              <p:nvPr/>
            </p:nvSpPr>
            <p:spPr>
              <a:xfrm>
                <a:off x="2298492" y="2922118"/>
                <a:ext cx="1456434" cy="76050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00" dirty="0">
                  <a:solidFill>
                    <a:schemeClr val="tx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3833906" y="1662371"/>
                <a:ext cx="1458000" cy="76050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00" dirty="0" smtClean="0">
                  <a:solidFill>
                    <a:schemeClr val="tx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3832340" y="4078503"/>
                <a:ext cx="1458000" cy="76050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00" dirty="0">
                  <a:solidFill>
                    <a:schemeClr val="tx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5332205" y="2922118"/>
                <a:ext cx="1458000" cy="76050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00" dirty="0" smtClean="0">
                  <a:solidFill>
                    <a:schemeClr val="tx1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100" name="Curved Connector 99"/>
              <p:cNvCxnSpPr>
                <a:stCxn id="99" idx="4"/>
                <a:endCxn id="98" idx="6"/>
              </p:cNvCxnSpPr>
              <p:nvPr/>
            </p:nvCxnSpPr>
            <p:spPr>
              <a:xfrm rot="5400000">
                <a:off x="5287707" y="3685256"/>
                <a:ext cx="776133" cy="770865"/>
              </a:xfrm>
              <a:prstGeom prst="curvedConnector2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Curved Connector 100"/>
              <p:cNvCxnSpPr>
                <a:stCxn id="98" idx="2"/>
                <a:endCxn id="96" idx="4"/>
              </p:cNvCxnSpPr>
              <p:nvPr/>
            </p:nvCxnSpPr>
            <p:spPr>
              <a:xfrm rot="10800000">
                <a:off x="3026710" y="3682623"/>
                <a:ext cx="805631" cy="776133"/>
              </a:xfrm>
              <a:prstGeom prst="curvedConnector2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Curved Connector 101"/>
              <p:cNvCxnSpPr>
                <a:stCxn id="96" idx="0"/>
                <a:endCxn id="97" idx="2"/>
              </p:cNvCxnSpPr>
              <p:nvPr/>
            </p:nvCxnSpPr>
            <p:spPr>
              <a:xfrm rot="5400000" flipH="1" flipV="1">
                <a:off x="2990560" y="2078773"/>
                <a:ext cx="879495" cy="807197"/>
              </a:xfrm>
              <a:prstGeom prst="curvedConnector2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Curved Connector 102"/>
              <p:cNvCxnSpPr>
                <a:stCxn id="97" idx="6"/>
                <a:endCxn id="99" idx="0"/>
              </p:cNvCxnSpPr>
              <p:nvPr/>
            </p:nvCxnSpPr>
            <p:spPr>
              <a:xfrm>
                <a:off x="5291906" y="2042623"/>
                <a:ext cx="769299" cy="879495"/>
              </a:xfrm>
              <a:prstGeom prst="curvedConnector2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4" name="Group 103"/>
              <p:cNvGrpSpPr/>
              <p:nvPr/>
            </p:nvGrpSpPr>
            <p:grpSpPr>
              <a:xfrm>
                <a:off x="1802853" y="850681"/>
                <a:ext cx="5460737" cy="4899102"/>
                <a:chOff x="1802853" y="850681"/>
                <a:chExt cx="5460737" cy="4899102"/>
              </a:xfrm>
            </p:grpSpPr>
            <p:sp>
              <p:nvSpPr>
                <p:cNvPr id="117" name="Block Arc 116"/>
                <p:cNvSpPr/>
                <p:nvPr/>
              </p:nvSpPr>
              <p:spPr>
                <a:xfrm rot="820108">
                  <a:off x="1834945" y="850681"/>
                  <a:ext cx="3600000" cy="3600000"/>
                </a:xfrm>
                <a:prstGeom prst="blockArc">
                  <a:avLst>
                    <a:gd name="adj1" fmla="val 10022895"/>
                    <a:gd name="adj2" fmla="val 15354593"/>
                    <a:gd name="adj3" fmla="val 27268"/>
                  </a:avLst>
                </a:prstGeom>
                <a:solidFill>
                  <a:srgbClr val="CCFFCC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>
                      <a:rot lat="0" lon="0" rev="2700000"/>
                    </a:camera>
                    <a:lightRig rig="threePt" dir="t"/>
                  </a:scene3d>
                </a:bodyPr>
                <a:lstStyle/>
                <a:p>
                  <a:pPr algn="ctr"/>
                  <a:endParaRPr lang="en-US" sz="1500" dirty="0" smtClean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18" name="Block Arc 117"/>
                <p:cNvSpPr/>
                <p:nvPr/>
              </p:nvSpPr>
              <p:spPr>
                <a:xfrm rot="6269677">
                  <a:off x="3663590" y="869540"/>
                  <a:ext cx="3600000" cy="3600000"/>
                </a:xfrm>
                <a:prstGeom prst="blockArc">
                  <a:avLst>
                    <a:gd name="adj1" fmla="val 10022895"/>
                    <a:gd name="adj2" fmla="val 15354593"/>
                    <a:gd name="adj3" fmla="val 27268"/>
                  </a:avLst>
                </a:prstGeom>
                <a:solidFill>
                  <a:srgbClr val="CCFFCC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>
                      <a:rot lat="0" lon="0" rev="3900000"/>
                    </a:camera>
                    <a:lightRig rig="threePt" dir="t"/>
                  </a:scene3d>
                </a:bodyPr>
                <a:lstStyle/>
                <a:p>
                  <a:pPr algn="ctr"/>
                  <a:endParaRPr lang="en-US" sz="15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19" name="Block Arc 118"/>
                <p:cNvSpPr/>
                <p:nvPr/>
              </p:nvSpPr>
              <p:spPr>
                <a:xfrm rot="11521515">
                  <a:off x="3660093" y="2140203"/>
                  <a:ext cx="3600000" cy="3600000"/>
                </a:xfrm>
                <a:prstGeom prst="blockArc">
                  <a:avLst>
                    <a:gd name="adj1" fmla="val 10022895"/>
                    <a:gd name="adj2" fmla="val 15354593"/>
                    <a:gd name="adj3" fmla="val 27268"/>
                  </a:avLst>
                </a:prstGeom>
                <a:solidFill>
                  <a:srgbClr val="CCFFCC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>
                      <a:rot lat="0" lon="0" rev="14099999"/>
                    </a:camera>
                    <a:lightRig rig="threePt" dir="t"/>
                  </a:scene3d>
                </a:bodyPr>
                <a:lstStyle/>
                <a:p>
                  <a:pPr algn="ctr"/>
                  <a:endParaRPr lang="en-US" sz="15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20" name="Block Arc 119"/>
                <p:cNvSpPr/>
                <p:nvPr/>
              </p:nvSpPr>
              <p:spPr>
                <a:xfrm rot="17076290">
                  <a:off x="1802853" y="2149783"/>
                  <a:ext cx="3600000" cy="3600000"/>
                </a:xfrm>
                <a:prstGeom prst="blockArc">
                  <a:avLst>
                    <a:gd name="adj1" fmla="val 10022895"/>
                    <a:gd name="adj2" fmla="val 15354593"/>
                    <a:gd name="adj3" fmla="val 27268"/>
                  </a:avLst>
                </a:prstGeom>
                <a:solidFill>
                  <a:srgbClr val="CCFFCC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>
                      <a:rot lat="0" lon="0" rev="15000000"/>
                    </a:camera>
                    <a:lightRig rig="threePt" dir="t"/>
                  </a:scene3d>
                </a:bodyPr>
                <a:lstStyle/>
                <a:p>
                  <a:pPr algn="ctr"/>
                  <a:endParaRPr lang="en-US" sz="15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</p:grpSp>
          <p:grpSp>
            <p:nvGrpSpPr>
              <p:cNvPr id="105" name="Group 104"/>
              <p:cNvGrpSpPr/>
              <p:nvPr/>
            </p:nvGrpSpPr>
            <p:grpSpPr>
              <a:xfrm>
                <a:off x="280051" y="92644"/>
                <a:ext cx="8544875" cy="6471560"/>
                <a:chOff x="280051" y="92644"/>
                <a:chExt cx="8544875" cy="6471560"/>
              </a:xfrm>
            </p:grpSpPr>
            <p:sp>
              <p:nvSpPr>
                <p:cNvPr id="106" name="Oval 105"/>
                <p:cNvSpPr/>
                <p:nvPr/>
              </p:nvSpPr>
              <p:spPr>
                <a:xfrm>
                  <a:off x="280051" y="2922117"/>
                  <a:ext cx="1456434" cy="760504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3833906" y="92644"/>
                  <a:ext cx="1456434" cy="760504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cxnSp>
              <p:nvCxnSpPr>
                <p:cNvPr id="108" name="Straight Arrow Connector 107"/>
                <p:cNvCxnSpPr>
                  <a:stCxn id="96" idx="2"/>
                  <a:endCxn id="106" idx="6"/>
                </p:cNvCxnSpPr>
                <p:nvPr/>
              </p:nvCxnSpPr>
              <p:spPr>
                <a:xfrm flipH="1" flipV="1">
                  <a:off x="1736485" y="3302369"/>
                  <a:ext cx="562007" cy="1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  <a:tailEnd type="arrow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Arrow Connector 108"/>
                <p:cNvCxnSpPr>
                  <a:stCxn id="97" idx="0"/>
                  <a:endCxn id="107" idx="4"/>
                </p:cNvCxnSpPr>
                <p:nvPr/>
              </p:nvCxnSpPr>
              <p:spPr>
                <a:xfrm flipH="1" flipV="1">
                  <a:off x="4562123" y="853148"/>
                  <a:ext cx="783" cy="809223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  <a:tailEnd type="arrow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0" name="Oval 109"/>
                <p:cNvSpPr/>
                <p:nvPr/>
              </p:nvSpPr>
              <p:spPr>
                <a:xfrm>
                  <a:off x="7368492" y="2923200"/>
                  <a:ext cx="1456434" cy="760504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>
                  <a:off x="3833906" y="5803700"/>
                  <a:ext cx="1456434" cy="760504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cxnSp>
              <p:nvCxnSpPr>
                <p:cNvPr id="112" name="Curved Connector 111"/>
                <p:cNvCxnSpPr>
                  <a:stCxn id="111" idx="6"/>
                  <a:endCxn id="110" idx="4"/>
                </p:cNvCxnSpPr>
                <p:nvPr/>
              </p:nvCxnSpPr>
              <p:spPr>
                <a:xfrm flipV="1">
                  <a:off x="5290340" y="3683704"/>
                  <a:ext cx="2806369" cy="2500248"/>
                </a:xfrm>
                <a:prstGeom prst="curvedConnector2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Curved Connector 112"/>
                <p:cNvCxnSpPr>
                  <a:stCxn id="107" idx="6"/>
                  <a:endCxn id="110" idx="0"/>
                </p:cNvCxnSpPr>
                <p:nvPr/>
              </p:nvCxnSpPr>
              <p:spPr>
                <a:xfrm>
                  <a:off x="5290340" y="472896"/>
                  <a:ext cx="2806369" cy="2450304"/>
                </a:xfrm>
                <a:prstGeom prst="curvedConnector2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Curved Connector 113"/>
                <p:cNvCxnSpPr>
                  <a:stCxn id="111" idx="2"/>
                  <a:endCxn id="106" idx="4"/>
                </p:cNvCxnSpPr>
                <p:nvPr/>
              </p:nvCxnSpPr>
              <p:spPr>
                <a:xfrm rot="10800000">
                  <a:off x="1008268" y="3682622"/>
                  <a:ext cx="2825638" cy="2501331"/>
                </a:xfrm>
                <a:prstGeom prst="curvedConnector2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Curved Connector 114"/>
                <p:cNvCxnSpPr>
                  <a:stCxn id="106" idx="0"/>
                  <a:endCxn id="107" idx="2"/>
                </p:cNvCxnSpPr>
                <p:nvPr/>
              </p:nvCxnSpPr>
              <p:spPr>
                <a:xfrm rot="5400000" flipH="1" flipV="1">
                  <a:off x="1196477" y="284688"/>
                  <a:ext cx="2449221" cy="2825638"/>
                </a:xfrm>
                <a:prstGeom prst="curvedConnector2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Arrow Connector 115"/>
                <p:cNvCxnSpPr>
                  <a:stCxn id="99" idx="6"/>
                  <a:endCxn id="110" idx="2"/>
                </p:cNvCxnSpPr>
                <p:nvPr/>
              </p:nvCxnSpPr>
              <p:spPr>
                <a:xfrm>
                  <a:off x="6790205" y="3302370"/>
                  <a:ext cx="578287" cy="1082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  <a:headEnd type="arrow"/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21" name="Rectangle 120"/>
          <p:cNvSpPr/>
          <p:nvPr/>
        </p:nvSpPr>
        <p:spPr>
          <a:xfrm>
            <a:off x="3174906" y="3205684"/>
            <a:ext cx="1807149" cy="1420663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2131027" y="921146"/>
            <a:ext cx="1437363" cy="683882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Survey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2131027" y="2857520"/>
            <a:ext cx="1437363" cy="683882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Rapid </a:t>
            </a:r>
            <a:r>
              <a:rPr lang="en-US" dirty="0" err="1" smtClean="0">
                <a:solidFill>
                  <a:schemeClr val="tx1"/>
                </a:solidFill>
              </a:rPr>
              <a:t>characteriz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2131027" y="4242846"/>
            <a:ext cx="1437363" cy="683882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Detailed description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4500153" y="4242846"/>
            <a:ext cx="1437363" cy="683882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Exploration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innovations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133202" y="2871477"/>
            <a:ext cx="1437363" cy="6838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Functional typology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133202" y="935103"/>
            <a:ext cx="1437363" cy="683882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Structural typology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4500153" y="2857520"/>
            <a:ext cx="1437363" cy="683882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Systems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(re)design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29" name="Straight Arrow Connector 128"/>
          <p:cNvCxnSpPr>
            <a:stCxn id="122" idx="1"/>
            <a:endCxn id="127" idx="3"/>
          </p:cNvCxnSpPr>
          <p:nvPr/>
        </p:nvCxnSpPr>
        <p:spPr>
          <a:xfrm flipH="1">
            <a:off x="1570565" y="1263087"/>
            <a:ext cx="560462" cy="13957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123" idx="1"/>
            <a:endCxn id="126" idx="3"/>
          </p:cNvCxnSpPr>
          <p:nvPr/>
        </p:nvCxnSpPr>
        <p:spPr>
          <a:xfrm flipH="1">
            <a:off x="1570565" y="3199461"/>
            <a:ext cx="560462" cy="13957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>
            <a:stCxn id="123" idx="2"/>
            <a:endCxn id="124" idx="0"/>
          </p:cNvCxnSpPr>
          <p:nvPr/>
        </p:nvCxnSpPr>
        <p:spPr>
          <a:xfrm>
            <a:off x="2849709" y="3541402"/>
            <a:ext cx="0" cy="701444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Curved Connector 131"/>
          <p:cNvCxnSpPr>
            <a:stCxn id="124" idx="2"/>
            <a:endCxn id="125" idx="2"/>
          </p:cNvCxnSpPr>
          <p:nvPr/>
        </p:nvCxnSpPr>
        <p:spPr>
          <a:xfrm rot="16200000" flipH="1">
            <a:off x="4034272" y="3742165"/>
            <a:ext cx="12700" cy="2369126"/>
          </a:xfrm>
          <a:prstGeom prst="curvedConnector3">
            <a:avLst>
              <a:gd name="adj1" fmla="val 8837441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>
            <a:stCxn id="125" idx="0"/>
            <a:endCxn id="128" idx="2"/>
          </p:cNvCxnSpPr>
          <p:nvPr/>
        </p:nvCxnSpPr>
        <p:spPr>
          <a:xfrm flipV="1">
            <a:off x="5218835" y="3541402"/>
            <a:ext cx="0" cy="701444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4" name="Rectangle 133"/>
          <p:cNvSpPr/>
          <p:nvPr/>
        </p:nvSpPr>
        <p:spPr>
          <a:xfrm>
            <a:off x="4500153" y="935103"/>
            <a:ext cx="1437363" cy="683882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Extrapolation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971167" y="1092378"/>
            <a:ext cx="1149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n=500-1000+</a:t>
            </a:r>
            <a:endParaRPr lang="en-US" sz="1400" dirty="0"/>
          </a:p>
        </p:txBody>
      </p:sp>
      <p:sp>
        <p:nvSpPr>
          <p:cNvPr id="136" name="TextBox 135"/>
          <p:cNvSpPr txBox="1"/>
          <p:nvPr/>
        </p:nvSpPr>
        <p:spPr>
          <a:xfrm>
            <a:off x="7971167" y="3014795"/>
            <a:ext cx="8783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n=50-100</a:t>
            </a:r>
            <a:endParaRPr lang="en-US" sz="1400" dirty="0"/>
          </a:p>
        </p:txBody>
      </p:sp>
      <p:sp>
        <p:nvSpPr>
          <p:cNvPr id="137" name="TextBox 136"/>
          <p:cNvSpPr txBox="1"/>
          <p:nvPr/>
        </p:nvSpPr>
        <p:spPr>
          <a:xfrm>
            <a:off x="7971167" y="4499923"/>
            <a:ext cx="7873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n=10-50</a:t>
            </a:r>
            <a:endParaRPr lang="en-US" sz="1400" dirty="0"/>
          </a:p>
        </p:txBody>
      </p:sp>
      <p:sp>
        <p:nvSpPr>
          <p:cNvPr id="138" name="Rectangle 137"/>
          <p:cNvSpPr/>
          <p:nvPr/>
        </p:nvSpPr>
        <p:spPr>
          <a:xfrm>
            <a:off x="133202" y="4249196"/>
            <a:ext cx="1437363" cy="6838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Farm diagnoses</a:t>
            </a:r>
            <a:endParaRPr lang="en-US" dirty="0">
              <a:solidFill>
                <a:srgbClr val="008000"/>
              </a:solidFill>
            </a:endParaRPr>
          </a:p>
        </p:txBody>
      </p:sp>
      <p:cxnSp>
        <p:nvCxnSpPr>
          <p:cNvPr id="139" name="Straight Arrow Connector 138"/>
          <p:cNvCxnSpPr>
            <a:stCxn id="124" idx="1"/>
            <a:endCxn id="138" idx="3"/>
          </p:cNvCxnSpPr>
          <p:nvPr/>
        </p:nvCxnSpPr>
        <p:spPr>
          <a:xfrm flipH="1">
            <a:off x="1570565" y="4584787"/>
            <a:ext cx="560462" cy="635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/>
          <p:cNvCxnSpPr/>
          <p:nvPr/>
        </p:nvCxnSpPr>
        <p:spPr>
          <a:xfrm flipH="1">
            <a:off x="5955128" y="4591137"/>
            <a:ext cx="561600" cy="13957"/>
          </a:xfrm>
          <a:prstGeom prst="straightConnector1">
            <a:avLst/>
          </a:prstGeom>
          <a:ln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6516728" y="4263153"/>
            <a:ext cx="1437363" cy="6838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Tradeoff analysis</a:t>
            </a:r>
            <a:endParaRPr lang="en-US" dirty="0">
              <a:solidFill>
                <a:srgbClr val="008000"/>
              </a:solidFill>
            </a:endParaRPr>
          </a:p>
        </p:txBody>
      </p:sp>
      <p:cxnSp>
        <p:nvCxnSpPr>
          <p:cNvPr id="142" name="Straight Arrow Connector 141"/>
          <p:cNvCxnSpPr/>
          <p:nvPr/>
        </p:nvCxnSpPr>
        <p:spPr>
          <a:xfrm flipH="1">
            <a:off x="5955128" y="3185504"/>
            <a:ext cx="561600" cy="13957"/>
          </a:xfrm>
          <a:prstGeom prst="straightConnector1">
            <a:avLst/>
          </a:prstGeom>
          <a:ln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Rectangle 142"/>
          <p:cNvSpPr/>
          <p:nvPr/>
        </p:nvSpPr>
        <p:spPr>
          <a:xfrm>
            <a:off x="6516728" y="2857520"/>
            <a:ext cx="1437363" cy="6838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Farm innovations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144" name="Down Arrow 143"/>
          <p:cNvSpPr/>
          <p:nvPr/>
        </p:nvSpPr>
        <p:spPr>
          <a:xfrm>
            <a:off x="2131027" y="2287173"/>
            <a:ext cx="351041" cy="48564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/>
          <p:cNvCxnSpPr/>
          <p:nvPr/>
        </p:nvCxnSpPr>
        <p:spPr>
          <a:xfrm flipH="1">
            <a:off x="5955128" y="1263087"/>
            <a:ext cx="561600" cy="13957"/>
          </a:xfrm>
          <a:prstGeom prst="straightConnector1">
            <a:avLst/>
          </a:prstGeom>
          <a:ln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6" name="Rectangle 145"/>
          <p:cNvSpPr/>
          <p:nvPr/>
        </p:nvSpPr>
        <p:spPr>
          <a:xfrm>
            <a:off x="6516728" y="935103"/>
            <a:ext cx="1437363" cy="683882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Potential</a:t>
            </a:r>
          </a:p>
          <a:p>
            <a:pPr algn="ctr"/>
            <a:r>
              <a:rPr lang="en-US" dirty="0" smtClean="0">
                <a:solidFill>
                  <a:srgbClr val="008000"/>
                </a:solidFill>
              </a:rPr>
              <a:t>impact</a:t>
            </a:r>
            <a:endParaRPr lang="en-US" dirty="0">
              <a:solidFill>
                <a:srgbClr val="008000"/>
              </a:solidFill>
            </a:endParaRPr>
          </a:p>
        </p:txBody>
      </p:sp>
      <p:cxnSp>
        <p:nvCxnSpPr>
          <p:cNvPr id="147" name="Straight Arrow Connector 146"/>
          <p:cNvCxnSpPr>
            <a:stCxn id="122" idx="2"/>
            <a:endCxn id="123" idx="0"/>
          </p:cNvCxnSpPr>
          <p:nvPr/>
        </p:nvCxnSpPr>
        <p:spPr>
          <a:xfrm>
            <a:off x="2849709" y="1605028"/>
            <a:ext cx="0" cy="1252492"/>
          </a:xfrm>
          <a:prstGeom prst="straightConnector1">
            <a:avLst/>
          </a:prstGeom>
          <a:ln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/>
          <p:cNvCxnSpPr>
            <a:stCxn id="128" idx="0"/>
            <a:endCxn id="134" idx="2"/>
          </p:cNvCxnSpPr>
          <p:nvPr/>
        </p:nvCxnSpPr>
        <p:spPr>
          <a:xfrm flipV="1">
            <a:off x="5218835" y="1618985"/>
            <a:ext cx="0" cy="1238535"/>
          </a:xfrm>
          <a:prstGeom prst="straightConnector1">
            <a:avLst/>
          </a:prstGeom>
          <a:ln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9" name="Curved Connector 148"/>
          <p:cNvCxnSpPr>
            <a:stCxn id="128" idx="0"/>
            <a:endCxn id="123" idx="0"/>
          </p:cNvCxnSpPr>
          <p:nvPr/>
        </p:nvCxnSpPr>
        <p:spPr>
          <a:xfrm rot="16200000" flipV="1">
            <a:off x="4034272" y="1672957"/>
            <a:ext cx="12700" cy="2369126"/>
          </a:xfrm>
          <a:prstGeom prst="curvedConnector3">
            <a:avLst>
              <a:gd name="adj1" fmla="val 7849732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77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3344741" y="3157430"/>
            <a:ext cx="1441535" cy="1367281"/>
            <a:chOff x="3609698" y="2000098"/>
            <a:chExt cx="1697042" cy="1503723"/>
          </a:xfrm>
        </p:grpSpPr>
        <p:sp>
          <p:nvSpPr>
            <p:cNvPr id="37" name="Oval 36"/>
            <p:cNvSpPr/>
            <p:nvPr/>
          </p:nvSpPr>
          <p:spPr>
            <a:xfrm>
              <a:off x="3609698" y="2000098"/>
              <a:ext cx="1697042" cy="150372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3718921" y="2136540"/>
              <a:ext cx="1456434" cy="1206690"/>
              <a:chOff x="280051" y="92644"/>
              <a:chExt cx="8544875" cy="6471560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2298492" y="2922118"/>
                <a:ext cx="1456434" cy="76050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00" dirty="0">
                  <a:solidFill>
                    <a:schemeClr val="tx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833906" y="1662371"/>
                <a:ext cx="1458000" cy="76050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00" dirty="0" smtClean="0">
                  <a:solidFill>
                    <a:schemeClr val="tx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832340" y="4078503"/>
                <a:ext cx="1458000" cy="76050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00" dirty="0">
                  <a:solidFill>
                    <a:schemeClr val="tx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5332205" y="2922118"/>
                <a:ext cx="1458000" cy="760504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500" dirty="0" smtClean="0">
                  <a:solidFill>
                    <a:schemeClr val="tx1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43" name="Curved Connector 42"/>
              <p:cNvCxnSpPr>
                <a:stCxn id="42" idx="4"/>
                <a:endCxn id="41" idx="6"/>
              </p:cNvCxnSpPr>
              <p:nvPr/>
            </p:nvCxnSpPr>
            <p:spPr>
              <a:xfrm rot="5400000">
                <a:off x="5287707" y="3685256"/>
                <a:ext cx="776133" cy="770865"/>
              </a:xfrm>
              <a:prstGeom prst="curvedConnector2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urved Connector 43"/>
              <p:cNvCxnSpPr>
                <a:stCxn id="41" idx="2"/>
                <a:endCxn id="39" idx="4"/>
              </p:cNvCxnSpPr>
              <p:nvPr/>
            </p:nvCxnSpPr>
            <p:spPr>
              <a:xfrm rot="10800000">
                <a:off x="3026710" y="3682623"/>
                <a:ext cx="805631" cy="776133"/>
              </a:xfrm>
              <a:prstGeom prst="curvedConnector2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urved Connector 44"/>
              <p:cNvCxnSpPr>
                <a:stCxn id="39" idx="0"/>
                <a:endCxn id="40" idx="2"/>
              </p:cNvCxnSpPr>
              <p:nvPr/>
            </p:nvCxnSpPr>
            <p:spPr>
              <a:xfrm rot="5400000" flipH="1" flipV="1">
                <a:off x="2990560" y="2078773"/>
                <a:ext cx="879495" cy="807197"/>
              </a:xfrm>
              <a:prstGeom prst="curvedConnector2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urved Connector 45"/>
              <p:cNvCxnSpPr>
                <a:stCxn id="40" idx="6"/>
                <a:endCxn id="42" idx="0"/>
              </p:cNvCxnSpPr>
              <p:nvPr/>
            </p:nvCxnSpPr>
            <p:spPr>
              <a:xfrm>
                <a:off x="5291906" y="2042623"/>
                <a:ext cx="769299" cy="879495"/>
              </a:xfrm>
              <a:prstGeom prst="curvedConnector2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" name="Group 46"/>
              <p:cNvGrpSpPr/>
              <p:nvPr/>
            </p:nvGrpSpPr>
            <p:grpSpPr>
              <a:xfrm>
                <a:off x="1802853" y="850681"/>
                <a:ext cx="5460737" cy="4899102"/>
                <a:chOff x="1802853" y="850681"/>
                <a:chExt cx="5460737" cy="4899102"/>
              </a:xfrm>
            </p:grpSpPr>
            <p:sp>
              <p:nvSpPr>
                <p:cNvPr id="60" name="Block Arc 59"/>
                <p:cNvSpPr/>
                <p:nvPr/>
              </p:nvSpPr>
              <p:spPr>
                <a:xfrm rot="820108">
                  <a:off x="1834945" y="850681"/>
                  <a:ext cx="3600000" cy="3600000"/>
                </a:xfrm>
                <a:prstGeom prst="blockArc">
                  <a:avLst>
                    <a:gd name="adj1" fmla="val 10022895"/>
                    <a:gd name="adj2" fmla="val 15354593"/>
                    <a:gd name="adj3" fmla="val 27268"/>
                  </a:avLst>
                </a:prstGeom>
                <a:solidFill>
                  <a:srgbClr val="CCFFCC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>
                      <a:rot lat="0" lon="0" rev="2700000"/>
                    </a:camera>
                    <a:lightRig rig="threePt" dir="t"/>
                  </a:scene3d>
                </a:bodyPr>
                <a:lstStyle/>
                <a:p>
                  <a:pPr algn="ctr"/>
                  <a:endParaRPr lang="en-US" sz="1500" dirty="0" smtClean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61" name="Block Arc 60"/>
                <p:cNvSpPr/>
                <p:nvPr/>
              </p:nvSpPr>
              <p:spPr>
                <a:xfrm rot="6269677">
                  <a:off x="3663590" y="869540"/>
                  <a:ext cx="3600000" cy="3600000"/>
                </a:xfrm>
                <a:prstGeom prst="blockArc">
                  <a:avLst>
                    <a:gd name="adj1" fmla="val 10022895"/>
                    <a:gd name="adj2" fmla="val 15354593"/>
                    <a:gd name="adj3" fmla="val 27268"/>
                  </a:avLst>
                </a:prstGeom>
                <a:solidFill>
                  <a:srgbClr val="CCFFCC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>
                      <a:rot lat="0" lon="0" rev="3900000"/>
                    </a:camera>
                    <a:lightRig rig="threePt" dir="t"/>
                  </a:scene3d>
                </a:bodyPr>
                <a:lstStyle/>
                <a:p>
                  <a:pPr algn="ctr"/>
                  <a:endParaRPr lang="en-US" sz="15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62" name="Block Arc 61"/>
                <p:cNvSpPr/>
                <p:nvPr/>
              </p:nvSpPr>
              <p:spPr>
                <a:xfrm rot="11521515">
                  <a:off x="3660093" y="2140203"/>
                  <a:ext cx="3600000" cy="3600000"/>
                </a:xfrm>
                <a:prstGeom prst="blockArc">
                  <a:avLst>
                    <a:gd name="adj1" fmla="val 10022895"/>
                    <a:gd name="adj2" fmla="val 15354593"/>
                    <a:gd name="adj3" fmla="val 27268"/>
                  </a:avLst>
                </a:prstGeom>
                <a:solidFill>
                  <a:srgbClr val="CCFFCC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>
                      <a:rot lat="0" lon="0" rev="14099999"/>
                    </a:camera>
                    <a:lightRig rig="threePt" dir="t"/>
                  </a:scene3d>
                </a:bodyPr>
                <a:lstStyle/>
                <a:p>
                  <a:pPr algn="ctr"/>
                  <a:endParaRPr lang="en-US" sz="15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63" name="Block Arc 62"/>
                <p:cNvSpPr/>
                <p:nvPr/>
              </p:nvSpPr>
              <p:spPr>
                <a:xfrm rot="17076290">
                  <a:off x="1802853" y="2149783"/>
                  <a:ext cx="3600000" cy="3600000"/>
                </a:xfrm>
                <a:prstGeom prst="blockArc">
                  <a:avLst>
                    <a:gd name="adj1" fmla="val 10022895"/>
                    <a:gd name="adj2" fmla="val 15354593"/>
                    <a:gd name="adj3" fmla="val 27268"/>
                  </a:avLst>
                </a:prstGeom>
                <a:solidFill>
                  <a:srgbClr val="CCFFCC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>
                      <a:rot lat="0" lon="0" rev="15000000"/>
                    </a:camera>
                    <a:lightRig rig="threePt" dir="t"/>
                  </a:scene3d>
                </a:bodyPr>
                <a:lstStyle/>
                <a:p>
                  <a:pPr algn="ctr"/>
                  <a:endParaRPr lang="en-US" sz="15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</p:grpSp>
          <p:grpSp>
            <p:nvGrpSpPr>
              <p:cNvPr id="48" name="Group 47"/>
              <p:cNvGrpSpPr/>
              <p:nvPr/>
            </p:nvGrpSpPr>
            <p:grpSpPr>
              <a:xfrm>
                <a:off x="280051" y="92644"/>
                <a:ext cx="8544875" cy="6471560"/>
                <a:chOff x="280051" y="92644"/>
                <a:chExt cx="8544875" cy="6471560"/>
              </a:xfrm>
            </p:grpSpPr>
            <p:sp>
              <p:nvSpPr>
                <p:cNvPr id="49" name="Oval 48"/>
                <p:cNvSpPr/>
                <p:nvPr/>
              </p:nvSpPr>
              <p:spPr>
                <a:xfrm>
                  <a:off x="280051" y="2922117"/>
                  <a:ext cx="1456434" cy="760504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3833906" y="92644"/>
                  <a:ext cx="1456434" cy="760504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cxnSp>
              <p:nvCxnSpPr>
                <p:cNvPr id="51" name="Straight Arrow Connector 50"/>
                <p:cNvCxnSpPr>
                  <a:stCxn id="39" idx="2"/>
                  <a:endCxn id="49" idx="6"/>
                </p:cNvCxnSpPr>
                <p:nvPr/>
              </p:nvCxnSpPr>
              <p:spPr>
                <a:xfrm flipH="1" flipV="1">
                  <a:off x="1736485" y="3302369"/>
                  <a:ext cx="562007" cy="1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  <a:tailEnd type="arrow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Arrow Connector 51"/>
                <p:cNvCxnSpPr>
                  <a:stCxn id="40" idx="0"/>
                  <a:endCxn id="50" idx="4"/>
                </p:cNvCxnSpPr>
                <p:nvPr/>
              </p:nvCxnSpPr>
              <p:spPr>
                <a:xfrm flipH="1" flipV="1">
                  <a:off x="4562123" y="853148"/>
                  <a:ext cx="783" cy="809223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  <a:tailEnd type="arrow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Oval 52"/>
                <p:cNvSpPr/>
                <p:nvPr/>
              </p:nvSpPr>
              <p:spPr>
                <a:xfrm>
                  <a:off x="7368492" y="2923200"/>
                  <a:ext cx="1456434" cy="760504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54" name="Oval 53"/>
                <p:cNvSpPr/>
                <p:nvPr/>
              </p:nvSpPr>
              <p:spPr>
                <a:xfrm>
                  <a:off x="3833906" y="5803700"/>
                  <a:ext cx="1456434" cy="760504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>
                    <a:solidFill>
                      <a:schemeClr val="tx1"/>
                    </a:solidFill>
                    <a:latin typeface="Arial"/>
                    <a:cs typeface="Arial"/>
                  </a:endParaRPr>
                </a:p>
              </p:txBody>
            </p:sp>
            <p:cxnSp>
              <p:nvCxnSpPr>
                <p:cNvPr id="55" name="Curved Connector 54"/>
                <p:cNvCxnSpPr>
                  <a:stCxn id="54" idx="6"/>
                  <a:endCxn id="53" idx="4"/>
                </p:cNvCxnSpPr>
                <p:nvPr/>
              </p:nvCxnSpPr>
              <p:spPr>
                <a:xfrm flipV="1">
                  <a:off x="5290340" y="3683704"/>
                  <a:ext cx="2806369" cy="2500248"/>
                </a:xfrm>
                <a:prstGeom prst="curvedConnector2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Curved Connector 55"/>
                <p:cNvCxnSpPr>
                  <a:stCxn id="50" idx="6"/>
                  <a:endCxn id="53" idx="0"/>
                </p:cNvCxnSpPr>
                <p:nvPr/>
              </p:nvCxnSpPr>
              <p:spPr>
                <a:xfrm>
                  <a:off x="5290340" y="472896"/>
                  <a:ext cx="2806369" cy="2450304"/>
                </a:xfrm>
                <a:prstGeom prst="curvedConnector2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Curved Connector 56"/>
                <p:cNvCxnSpPr>
                  <a:stCxn id="54" idx="2"/>
                  <a:endCxn id="49" idx="4"/>
                </p:cNvCxnSpPr>
                <p:nvPr/>
              </p:nvCxnSpPr>
              <p:spPr>
                <a:xfrm rot="10800000">
                  <a:off x="1008268" y="3682622"/>
                  <a:ext cx="2825638" cy="2501331"/>
                </a:xfrm>
                <a:prstGeom prst="curvedConnector2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Curved Connector 57"/>
                <p:cNvCxnSpPr>
                  <a:stCxn id="49" idx="0"/>
                  <a:endCxn id="50" idx="2"/>
                </p:cNvCxnSpPr>
                <p:nvPr/>
              </p:nvCxnSpPr>
              <p:spPr>
                <a:xfrm rot="5400000" flipH="1" flipV="1">
                  <a:off x="1196477" y="284688"/>
                  <a:ext cx="2449221" cy="2825638"/>
                </a:xfrm>
                <a:prstGeom prst="curvedConnector2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Arrow Connector 58"/>
                <p:cNvCxnSpPr>
                  <a:stCxn id="42" idx="6"/>
                  <a:endCxn id="53" idx="2"/>
                </p:cNvCxnSpPr>
                <p:nvPr/>
              </p:nvCxnSpPr>
              <p:spPr>
                <a:xfrm>
                  <a:off x="6790205" y="3302370"/>
                  <a:ext cx="578287" cy="1082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  <a:headEnd type="arrow"/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4" name="Rectangle 63"/>
          <p:cNvSpPr/>
          <p:nvPr/>
        </p:nvSpPr>
        <p:spPr>
          <a:xfrm>
            <a:off x="3221940" y="3205684"/>
            <a:ext cx="1807149" cy="1420663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971" y="2406503"/>
            <a:ext cx="3626117" cy="3991632"/>
          </a:xfrm>
          <a:prstGeom prst="rect">
            <a:avLst/>
          </a:prstGeom>
          <a:noFill/>
          <a:ln>
            <a:solidFill>
              <a:srgbClr val="FF0000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dirty="0" smtClean="0">
                <a:solidFill>
                  <a:srgbClr val="FF0000"/>
                </a:solidFill>
              </a:rPr>
              <a:t>Supported by farm models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24716" y="1052537"/>
            <a:ext cx="1437363" cy="683882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Survey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24716" y="2669596"/>
            <a:ext cx="1437363" cy="683882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Rapid </a:t>
            </a:r>
            <a:r>
              <a:rPr lang="en-US" dirty="0" err="1" smtClean="0">
                <a:solidFill>
                  <a:schemeClr val="tx1"/>
                </a:solidFill>
              </a:rPr>
              <a:t>characteriz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24716" y="4284407"/>
            <a:ext cx="1437363" cy="683882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Detailed description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10407" y="4284407"/>
            <a:ext cx="1437363" cy="683882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Exploration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innovations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6891" y="2683553"/>
            <a:ext cx="1437363" cy="683882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Functional typology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6891" y="1066494"/>
            <a:ext cx="1437363" cy="683882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Structural typology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10407" y="2669596"/>
            <a:ext cx="1437363" cy="683882"/>
          </a:xfrm>
          <a:prstGeom prst="rect">
            <a:avLst/>
          </a:prstGeom>
          <a:solidFill>
            <a:schemeClr val="bg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Systems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(re)design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>
            <a:stCxn id="7" idx="1"/>
            <a:endCxn id="12" idx="3"/>
          </p:cNvCxnSpPr>
          <p:nvPr/>
        </p:nvCxnSpPr>
        <p:spPr>
          <a:xfrm flipH="1">
            <a:off x="1764254" y="1394478"/>
            <a:ext cx="560462" cy="13957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1"/>
            <a:endCxn id="11" idx="3"/>
          </p:cNvCxnSpPr>
          <p:nvPr/>
        </p:nvCxnSpPr>
        <p:spPr>
          <a:xfrm flipH="1">
            <a:off x="1764254" y="3011537"/>
            <a:ext cx="560462" cy="13957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7" idx="2"/>
            <a:endCxn id="8" idx="0"/>
          </p:cNvCxnSpPr>
          <p:nvPr/>
        </p:nvCxnSpPr>
        <p:spPr>
          <a:xfrm>
            <a:off x="3043398" y="1736419"/>
            <a:ext cx="0" cy="933177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2"/>
            <a:endCxn id="9" idx="0"/>
          </p:cNvCxnSpPr>
          <p:nvPr/>
        </p:nvCxnSpPr>
        <p:spPr>
          <a:xfrm>
            <a:off x="3043398" y="3353478"/>
            <a:ext cx="0" cy="930929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>
            <a:stCxn id="9" idx="2"/>
            <a:endCxn id="10" idx="2"/>
          </p:cNvCxnSpPr>
          <p:nvPr/>
        </p:nvCxnSpPr>
        <p:spPr>
          <a:xfrm rot="16200000" flipH="1">
            <a:off x="4036243" y="3975443"/>
            <a:ext cx="12700" cy="1985691"/>
          </a:xfrm>
          <a:prstGeom prst="curvedConnector3">
            <a:avLst>
              <a:gd name="adj1" fmla="val 6016402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0" idx="0"/>
            <a:endCxn id="13" idx="2"/>
          </p:cNvCxnSpPr>
          <p:nvPr/>
        </p:nvCxnSpPr>
        <p:spPr>
          <a:xfrm flipV="1">
            <a:off x="5029089" y="3353478"/>
            <a:ext cx="0" cy="930929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3" idx="0"/>
          </p:cNvCxnSpPr>
          <p:nvPr/>
        </p:nvCxnSpPr>
        <p:spPr>
          <a:xfrm flipH="1" flipV="1">
            <a:off x="4547750" y="1965904"/>
            <a:ext cx="481339" cy="703692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3" idx="0"/>
            <a:endCxn id="23" idx="2"/>
          </p:cNvCxnSpPr>
          <p:nvPr/>
        </p:nvCxnSpPr>
        <p:spPr>
          <a:xfrm flipV="1">
            <a:off x="5029089" y="1750376"/>
            <a:ext cx="0" cy="91922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3" idx="0"/>
          </p:cNvCxnSpPr>
          <p:nvPr/>
        </p:nvCxnSpPr>
        <p:spPr>
          <a:xfrm flipV="1">
            <a:off x="5029089" y="1979861"/>
            <a:ext cx="503345" cy="689735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310407" y="1066494"/>
            <a:ext cx="1437363" cy="683882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Scaling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out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3581" y="1223769"/>
            <a:ext cx="1149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n=500-1000+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7863581" y="2826871"/>
            <a:ext cx="8783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n=50-100</a:t>
            </a:r>
            <a:endParaRPr 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7863581" y="4541484"/>
            <a:ext cx="7873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n=10-50</a:t>
            </a:r>
            <a:endParaRPr lang="en-US" sz="1400" dirty="0"/>
          </a:p>
        </p:txBody>
      </p:sp>
      <p:sp>
        <p:nvSpPr>
          <p:cNvPr id="27" name="Rectangle 26"/>
          <p:cNvSpPr/>
          <p:nvPr/>
        </p:nvSpPr>
        <p:spPr>
          <a:xfrm>
            <a:off x="326891" y="4290757"/>
            <a:ext cx="1437363" cy="683882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Farm diagnoses</a:t>
            </a:r>
            <a:endParaRPr lang="en-US" dirty="0">
              <a:solidFill>
                <a:srgbClr val="008000"/>
              </a:solidFill>
            </a:endParaRPr>
          </a:p>
        </p:txBody>
      </p:sp>
      <p:cxnSp>
        <p:nvCxnSpPr>
          <p:cNvPr id="28" name="Straight Arrow Connector 27"/>
          <p:cNvCxnSpPr>
            <a:stCxn id="9" idx="1"/>
            <a:endCxn id="27" idx="3"/>
          </p:cNvCxnSpPr>
          <p:nvPr/>
        </p:nvCxnSpPr>
        <p:spPr>
          <a:xfrm flipH="1">
            <a:off x="1764254" y="4626348"/>
            <a:ext cx="560462" cy="635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5765382" y="4632698"/>
            <a:ext cx="561600" cy="13957"/>
          </a:xfrm>
          <a:prstGeom prst="straightConnector1">
            <a:avLst/>
          </a:prstGeom>
          <a:ln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6326982" y="4304714"/>
            <a:ext cx="1437363" cy="683882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Tradeoff analysis</a:t>
            </a:r>
            <a:endParaRPr lang="en-US" dirty="0">
              <a:solidFill>
                <a:srgbClr val="0080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5765382" y="2997580"/>
            <a:ext cx="561600" cy="13957"/>
          </a:xfrm>
          <a:prstGeom prst="straightConnector1">
            <a:avLst/>
          </a:prstGeom>
          <a:ln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6326982" y="2669596"/>
            <a:ext cx="1437363" cy="683882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Farm innovations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3" name="Down Arrow 32"/>
          <p:cNvSpPr/>
          <p:nvPr/>
        </p:nvSpPr>
        <p:spPr>
          <a:xfrm>
            <a:off x="2874227" y="395855"/>
            <a:ext cx="351041" cy="48564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5765382" y="1394478"/>
            <a:ext cx="561600" cy="13957"/>
          </a:xfrm>
          <a:prstGeom prst="straightConnector1">
            <a:avLst/>
          </a:prstGeom>
          <a:ln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6326982" y="1066494"/>
            <a:ext cx="1437363" cy="683882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Impact</a:t>
            </a:r>
            <a:endParaRPr lang="en-US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08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661</Words>
  <Application>Microsoft Office PowerPoint</Application>
  <PresentationFormat>On-screen Show (4:3)</PresentationFormat>
  <Paragraphs>195</Paragraphs>
  <Slides>27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Farming systems analysis in Africa RISING</vt:lpstr>
      <vt:lpstr>Contents</vt:lpstr>
      <vt:lpstr>Objectives</vt:lpstr>
      <vt:lpstr>Rationale (1)</vt:lpstr>
      <vt:lpstr>Rationale (2)</vt:lpstr>
      <vt:lpstr>PowerPoint Presentation</vt:lpstr>
      <vt:lpstr>PowerPoint Presentation</vt:lpstr>
      <vt:lpstr>PowerPoint Presentation</vt:lpstr>
      <vt:lpstr>PowerPoint Presentation</vt:lpstr>
      <vt:lpstr>Exploration of innovations, tradeoffs</vt:lpstr>
      <vt:lpstr>Farm DESIGN</vt:lpstr>
      <vt:lpstr>PowerPoint Presentation</vt:lpstr>
      <vt:lpstr>Site selection, sample size</vt:lpstr>
      <vt:lpstr>Milestones, products per stage</vt:lpstr>
      <vt:lpstr>Timeline</vt:lpstr>
      <vt:lpstr>Timeline</vt:lpstr>
      <vt:lpstr>Timeline</vt:lpstr>
      <vt:lpstr>Timeline</vt:lpstr>
      <vt:lpstr>Teams and roles</vt:lpstr>
      <vt:lpstr>Training sessions</vt:lpstr>
      <vt:lpstr>First results</vt:lpstr>
      <vt:lpstr>PowerPoint Presentation</vt:lpstr>
      <vt:lpstr>Survey tool</vt:lpstr>
      <vt:lpstr>Household size</vt:lpstr>
      <vt:lpstr>Farm size (acre)</vt:lpstr>
      <vt:lpstr>To do:</vt:lpstr>
      <vt:lpstr>Thanks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systems analysis in Africa RISING</dc:title>
  <dc:creator>Jeroen Groot</dc:creator>
  <cp:lastModifiedBy>USAID</cp:lastModifiedBy>
  <cp:revision>41</cp:revision>
  <dcterms:created xsi:type="dcterms:W3CDTF">2013-03-05T06:00:21Z</dcterms:created>
  <dcterms:modified xsi:type="dcterms:W3CDTF">2013-06-06T21:56:45Z</dcterms:modified>
</cp:coreProperties>
</file>